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D57D1A3-BB1C-455A-B5FF-DE7A93261428}">
  <a:tblStyle styleId="{1D57D1A3-BB1C-455A-B5FF-DE7A9326142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noema.com/ncszerf/natural-gas-prices-forecast-long-term-2017-to-2030-data-and-charts" TargetMode="External"/><Relationship Id="rId3" Type="http://schemas.openxmlformats.org/officeDocument/2006/relationships/hyperlink" Target="https://knoema.com/gxgnieg/commodity-price-forecast-tracker?commodity=Natural%20gas%20LNG%2C%20Japa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outlooks/ieo/nat_gas.cf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ransparencymarketresearch.com/natural-gas-liquids-market.html" TargetMode="External"/><Relationship Id="rId3" Type="http://schemas.openxmlformats.org/officeDocument/2006/relationships/hyperlink" Target="https://www.bp.com/content/dam/bp/pdf/energy-economics/energy-outlook-2017/bp-energy-outlook-2017.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exaresearch.com/research-report/butane-industry" TargetMode="External"/><Relationship Id="rId3" Type="http://schemas.openxmlformats.org/officeDocument/2006/relationships/hyperlink" Target="https://www.ihs.com/products/propane-chemical-economics-handbook.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hs.com/products/propane-chemical-economics-handbook.html" TargetMode="External"/><Relationship Id="rId3" Type="http://schemas.openxmlformats.org/officeDocument/2006/relationships/hyperlink" Target="http://irpc.listedcompany.com/misc/PRESN/20150515-propylene-market-analyst.pdf" TargetMode="External"/><Relationship Id="rId4" Type="http://schemas.openxmlformats.org/officeDocument/2006/relationships/hyperlink" Target="https://gminsights.wordpress.com/2016/09/08/butane-market/" TargetMode="External"/><Relationship Id="rId5" Type="http://schemas.openxmlformats.org/officeDocument/2006/relationships/hyperlink" Target="http://www.opisnet.com/Images/ProductSamples/Asia%20NaphthaLPG-additionalcharts.pdf" TargetMode="External"/><Relationship Id="rId6" Type="http://schemas.openxmlformats.org/officeDocument/2006/relationships/hyperlink" Target="https://www.ihs.com/products/petroleum-liquid-feedstocks-chemical-economics-handbook.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pisnet.com/Images/ProductSamples/AsiaNaphtha-sample.pdf"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ransparencymarketresearch.com/natural-gas-liquids-market.html" TargetMode="External"/><Relationship Id="rId3" Type="http://schemas.openxmlformats.org/officeDocument/2006/relationships/hyperlink" Target="https://www.bp.com/content/dam/bp/pdf/energy-economics/energy-outlook-2017/bp-energy-outlook-2017.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chive.epa.gov/region6/6pd/air/pd-r/ghg/web/pdf/longhorn-gas-app.pdf"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xterran.com/Content/Docs/Products/Process-Treating-Overview.pdf" TargetMode="External"/><Relationship Id="rId3" Type="http://schemas.openxmlformats.org/officeDocument/2006/relationships/hyperlink" Target="http://www.exterran.com/Products/gas-process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ria.org/RPR_FY2015_08.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ea.org/publications/freepublications/publication/WEO2015_SouthEastAsia.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https://knoema.com/ncszerf/natural-gas-prices-forecast-long-term-2017-to-2030-data-and-charts</a:t>
            </a:r>
          </a:p>
          <a:p>
            <a:pPr lvl="0">
              <a:spcBef>
                <a:spcPts val="0"/>
              </a:spcBef>
              <a:buNone/>
            </a:pPr>
            <a:r>
              <a:t/>
            </a:r>
            <a:endParaRPr/>
          </a:p>
          <a:p>
            <a:pPr lvl="0">
              <a:spcBef>
                <a:spcPts val="0"/>
              </a:spcBef>
              <a:buNone/>
            </a:pPr>
            <a:r>
              <a:rPr lang="en" u="sng">
                <a:solidFill>
                  <a:schemeClr val="hlink"/>
                </a:solidFill>
                <a:hlinkClick r:id="rId3"/>
              </a:rPr>
              <a:t>https://knoema.com/gxgnieg/commodity-price-forecast-tracker?commodity=Natural%20gas%20LNG%2C%20Japan</a:t>
            </a:r>
          </a:p>
          <a:p>
            <a:pPr lvl="0">
              <a:spcBef>
                <a:spcPts val="0"/>
              </a:spcBef>
              <a:buNone/>
            </a:pPr>
            <a:r>
              <a:t/>
            </a:r>
            <a:endParaRP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EDIT THIS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Other sources: </a:t>
            </a:r>
            <a:r>
              <a:rPr lang="en" u="sng">
                <a:solidFill>
                  <a:schemeClr val="hlink"/>
                </a:solidFill>
                <a:hlinkClick r:id="rId2"/>
              </a:rPr>
              <a:t>https://www.eia.gov/outlooks/ieo/nat_gas.cfm</a:t>
            </a:r>
          </a:p>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http://www.transparencymarketresearch.com/natural-gas-liquids-market.html</a:t>
            </a:r>
          </a:p>
          <a:p>
            <a:pPr lvl="0">
              <a:spcBef>
                <a:spcPts val="0"/>
              </a:spcBef>
              <a:buNone/>
            </a:pPr>
            <a:r>
              <a:t/>
            </a:r>
            <a:endParaRPr/>
          </a:p>
          <a:p>
            <a:pPr lvl="0">
              <a:spcBef>
                <a:spcPts val="0"/>
              </a:spcBef>
              <a:buNone/>
            </a:pPr>
            <a:r>
              <a:rPr lang="en" u="sng">
                <a:solidFill>
                  <a:schemeClr val="hlink"/>
                </a:solidFill>
                <a:hlinkClick r:id="rId3"/>
              </a:rPr>
              <a:t>https://www.bp.com/content/dam/bp/pdf/energy-economics/energy-outlook-2017/bp-energy-outlook-2017.pdf</a:t>
            </a:r>
            <a:r>
              <a:rPr lang="en"/>
              <a:t> (slide 31)</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https://www.hexaresearch.com/research-report/butane-industry</a:t>
            </a:r>
          </a:p>
          <a:p>
            <a:pPr lvl="0">
              <a:spcBef>
                <a:spcPts val="0"/>
              </a:spcBef>
              <a:buNone/>
            </a:pPr>
            <a:r>
              <a:t/>
            </a:r>
            <a:endParaRPr/>
          </a:p>
          <a:p>
            <a:pPr lvl="0">
              <a:spcBef>
                <a:spcPts val="0"/>
              </a:spcBef>
              <a:buNone/>
            </a:pPr>
            <a:r>
              <a:rPr lang="en" u="sng">
                <a:solidFill>
                  <a:schemeClr val="hlink"/>
                </a:solidFill>
                <a:hlinkClick r:id="rId3"/>
              </a:rPr>
              <a:t>https://www.ihs.com/products/propane-chemical-economics-handbook.html</a:t>
            </a:r>
          </a:p>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Propane: </a:t>
            </a:r>
            <a:r>
              <a:rPr lang="en" u="sng">
                <a:solidFill>
                  <a:schemeClr val="hlink"/>
                </a:solidFill>
                <a:hlinkClick r:id="rId2"/>
              </a:rPr>
              <a:t>https://www.ihs.com/products/propane-chemical-economics-handbook.html</a:t>
            </a:r>
            <a:r>
              <a:rPr lang="en"/>
              <a:t> - average of NE asia and world</a:t>
            </a:r>
          </a:p>
          <a:p>
            <a:pPr lvl="0">
              <a:spcBef>
                <a:spcPts val="0"/>
              </a:spcBef>
              <a:buNone/>
            </a:pPr>
            <a:r>
              <a:t/>
            </a:r>
            <a:endParaRPr/>
          </a:p>
          <a:p>
            <a:pPr lvl="0">
              <a:spcBef>
                <a:spcPts val="0"/>
              </a:spcBef>
              <a:buNone/>
            </a:pPr>
            <a:r>
              <a:rPr lang="en"/>
              <a:t>Demand determined by assuming 35% of worldwide propane is used for propylene generation: </a:t>
            </a:r>
            <a:r>
              <a:rPr lang="en" u="sng">
                <a:solidFill>
                  <a:schemeClr val="hlink"/>
                </a:solidFill>
                <a:hlinkClick r:id="rId3"/>
              </a:rPr>
              <a:t>http://irpc.listedcompany.com/misc/PRESN/20150515-propylene-market-analyst.pdf</a:t>
            </a:r>
            <a:r>
              <a:rPr lang="en"/>
              <a:t> </a:t>
            </a:r>
          </a:p>
          <a:p>
            <a:pPr lvl="0">
              <a:spcBef>
                <a:spcPts val="0"/>
              </a:spcBef>
              <a:buNone/>
            </a:pPr>
            <a:r>
              <a:t/>
            </a:r>
            <a:endParaRPr/>
          </a:p>
          <a:p>
            <a:pPr lvl="0">
              <a:spcBef>
                <a:spcPts val="0"/>
              </a:spcBef>
              <a:buNone/>
            </a:pPr>
            <a:r>
              <a:rPr lang="en"/>
              <a:t>Butane: </a:t>
            </a:r>
            <a:r>
              <a:rPr lang="en" u="sng">
                <a:solidFill>
                  <a:schemeClr val="hlink"/>
                </a:solidFill>
                <a:hlinkClick r:id="rId4"/>
              </a:rPr>
              <a:t>https://gminsights.wordpress.com/2016/09/08/butane-market/</a:t>
            </a:r>
          </a:p>
          <a:p>
            <a:pPr lvl="0">
              <a:spcBef>
                <a:spcPts val="0"/>
              </a:spcBef>
              <a:buNone/>
            </a:pPr>
            <a:r>
              <a:t/>
            </a:r>
            <a:endParaRPr/>
          </a:p>
          <a:p>
            <a:pPr lvl="0">
              <a:spcBef>
                <a:spcPts val="0"/>
              </a:spcBef>
              <a:buNone/>
            </a:pPr>
            <a:r>
              <a:rPr lang="en" u="sng">
                <a:solidFill>
                  <a:schemeClr val="hlink"/>
                </a:solidFill>
                <a:hlinkClick r:id="rId5"/>
              </a:rPr>
              <a:t>http://www.opisnet.com/Images/ProductSamples/Asia%20NaphthaLPG-additionalcharts.pdf</a:t>
            </a:r>
          </a:p>
          <a:p>
            <a:pPr lvl="0">
              <a:spcBef>
                <a:spcPts val="0"/>
              </a:spcBef>
              <a:buNone/>
            </a:pPr>
            <a:r>
              <a:t/>
            </a:r>
            <a:endParaRPr/>
          </a:p>
          <a:p>
            <a:pPr lvl="0">
              <a:spcBef>
                <a:spcPts val="0"/>
              </a:spcBef>
              <a:buNone/>
            </a:pPr>
            <a:r>
              <a:rPr lang="en"/>
              <a:t>Naphtha (heavy): </a:t>
            </a:r>
            <a:r>
              <a:rPr lang="en" u="sng">
                <a:solidFill>
                  <a:schemeClr val="hlink"/>
                </a:solidFill>
                <a:hlinkClick r:id="rId6"/>
              </a:rPr>
              <a:t>https://www.ihs.com/products/petroleum-liquid-feedstocks-chemical-economics-handbook.html</a:t>
            </a:r>
            <a:r>
              <a:rPr lang="en"/>
              <a:t> </a:t>
            </a:r>
          </a:p>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http://www.opisnet.com/Images/ProductSamples/AsiaNaphtha-sample.pdf</a:t>
            </a:r>
          </a:p>
          <a:p>
            <a:pPr lvl="0">
              <a:spcBef>
                <a:spcPts val="0"/>
              </a:spcBef>
              <a:buNone/>
            </a:pPr>
            <a:r>
              <a:t/>
            </a:r>
            <a:endParaRPr/>
          </a:p>
          <a:p>
            <a:pPr lvl="0" rtl="0">
              <a:spcBef>
                <a:spcPts val="0"/>
              </a:spcBef>
              <a:buNone/>
            </a:pPr>
            <a:r>
              <a:rPr lang="en"/>
              <a:t>Take advantage of freight prices and be more competitive prices to make more money.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Remove </a:t>
            </a:r>
            <a:r>
              <a:rPr lang="en"/>
              <a:t>unnecessary</a:t>
            </a:r>
            <a:r>
              <a:rPr lang="en"/>
              <a:t> processes</a:t>
            </a:r>
          </a:p>
          <a:p>
            <a:pPr lvl="0">
              <a:spcBef>
                <a:spcPts val="0"/>
              </a:spcBef>
              <a:buNone/>
            </a:pPr>
            <a:r>
              <a:t/>
            </a:r>
            <a:endParaRPr/>
          </a:p>
          <a:p>
            <a:pPr lvl="0" rtl="0">
              <a:spcBef>
                <a:spcPts val="0"/>
              </a:spcBef>
              <a:buNone/>
            </a:pPr>
            <a:r>
              <a:rPr lang="en" u="sng">
                <a:solidFill>
                  <a:schemeClr val="hlink"/>
                </a:solidFill>
                <a:hlinkClick r:id="rId2"/>
              </a:rPr>
              <a:t>http://www.transparencymarketresearch.com/natural-gas-liquids-market.html</a:t>
            </a:r>
          </a:p>
          <a:p>
            <a:pPr lvl="0" rtl="0">
              <a:spcBef>
                <a:spcPts val="0"/>
              </a:spcBef>
              <a:buNone/>
            </a:pPr>
            <a:r>
              <a:t/>
            </a:r>
            <a:endParaRPr/>
          </a:p>
          <a:p>
            <a:pPr lvl="0" rtl="0">
              <a:spcBef>
                <a:spcPts val="0"/>
              </a:spcBef>
              <a:buNone/>
            </a:pPr>
            <a:r>
              <a:rPr lang="en" u="sng">
                <a:solidFill>
                  <a:schemeClr val="hlink"/>
                </a:solidFill>
                <a:hlinkClick r:id="rId3"/>
              </a:rPr>
              <a:t>https://www.bp.com/content/dam/bp/pdf/energy-economics/energy-outlook-2017/bp-energy-outlook-2017.pdf</a:t>
            </a:r>
            <a:r>
              <a:rPr lang="en"/>
              <a:t> (slide 31)</a:t>
            </a:r>
          </a:p>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https://archive.epa.gov/region6/6pd/air/pd-r/ghg/web/pdf/longhorn-gas-app.pdf</a:t>
            </a:r>
          </a:p>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http://www.exterran.com/Content/Docs/Products/Process-Treating-Overview.pdf</a:t>
            </a:r>
          </a:p>
          <a:p>
            <a:pPr lvl="0">
              <a:spcBef>
                <a:spcPts val="0"/>
              </a:spcBef>
              <a:buNone/>
            </a:pPr>
            <a:r>
              <a:rPr lang="en" u="sng">
                <a:solidFill>
                  <a:schemeClr val="hlink"/>
                </a:solidFill>
                <a:hlinkClick r:id="rId3"/>
              </a:rPr>
              <a:t>http://www.exterran.com/Products/gas-processing</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Average TPES growing at 6.9%</a:t>
            </a:r>
          </a:p>
          <a:p>
            <a:pPr lvl="0">
              <a:spcBef>
                <a:spcPts val="0"/>
              </a:spcBef>
              <a:buNone/>
            </a:pPr>
            <a:r>
              <a:rPr lang="en"/>
              <a:t>Average Oil growing at 4.6%</a:t>
            </a:r>
          </a:p>
          <a:p>
            <a:pPr lvl="0">
              <a:spcBef>
                <a:spcPts val="0"/>
              </a:spcBef>
              <a:buNone/>
            </a:pPr>
            <a:r>
              <a:rPr lang="en"/>
              <a:t>No commercial extraction of oil and gas in cambodian territory</a:t>
            </a:r>
          </a:p>
          <a:p>
            <a:pPr lvl="0">
              <a:spcBef>
                <a:spcPts val="0"/>
              </a:spcBef>
              <a:buNone/>
            </a:pPr>
            <a:r>
              <a:rPr lang="en" u="sng">
                <a:solidFill>
                  <a:schemeClr val="hlink"/>
                </a:solidFill>
                <a:hlinkClick r:id="rId2"/>
              </a:rPr>
              <a:t>http://www.eria.org/RPR_FY2015_08.pdf</a:t>
            </a:r>
          </a:p>
          <a:p>
            <a:pPr lvl="0">
              <a:spcBef>
                <a:spcPts val="0"/>
              </a:spcBef>
              <a:buNone/>
            </a:pPr>
            <a:r>
              <a:t/>
            </a:r>
            <a:endParaRPr/>
          </a:p>
          <a:p>
            <a:pPr lvl="0">
              <a:spcBef>
                <a:spcPts val="0"/>
              </a:spcBef>
              <a:buNone/>
            </a:pPr>
            <a:r>
              <a:rPr b="1" lang="en"/>
              <a:t>(What is the gas consumption) Let us try and be a little specific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https://www.iea.org/publications/freepublications/publication/WEO2015_SouthEastAsia.pdf</a:t>
            </a:r>
            <a:r>
              <a:rPr lang="en"/>
              <a:t> (29)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3" name="Shape 13"/>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8" name="Shape 48"/>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4" name="Shape 34"/>
        <p:cNvGrpSpPr/>
        <p:nvPr/>
      </p:nvGrpSpPr>
      <p:grpSpPr>
        <a:xfrm>
          <a:off x="0" y="0"/>
          <a:ext cx="0" cy="0"/>
          <a:chOff x="0" y="0"/>
          <a:chExt cx="0" cy="0"/>
        </a:xfrm>
      </p:grpSpPr>
      <p:sp>
        <p:nvSpPr>
          <p:cNvPr id="35" name="Shape 35"/>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7" name="Shape 37"/>
        <p:cNvGrpSpPr/>
        <p:nvPr/>
      </p:nvGrpSpPr>
      <p:grpSpPr>
        <a:xfrm>
          <a:off x="0" y="0"/>
          <a:ext cx="0" cy="0"/>
          <a:chOff x="0" y="0"/>
          <a:chExt cx="0" cy="0"/>
        </a:xfrm>
      </p:grpSpPr>
      <p:sp>
        <p:nvSpPr>
          <p:cNvPr id="38" name="Shape 38"/>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0" name="Shape 40"/>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1" name="Shape 41"/>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0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
        <p:nvSpPr>
          <p:cNvPr id="9" name="Shape 9"/>
          <p:cNvSpPr/>
          <p:nvPr/>
        </p:nvSpPr>
        <p:spPr>
          <a:xfrm>
            <a:off x="-10100" y="-6575"/>
            <a:ext cx="9154200" cy="278700"/>
          </a:xfrm>
          <a:prstGeom prst="rect">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bigstock-Gas-and-oil-industry-61231652 (1).jpg" id="10" name="Shape 10"/>
          <p:cNvPicPr preferRelativeResize="0"/>
          <p:nvPr/>
        </p:nvPicPr>
        <p:blipFill>
          <a:blip r:embed="rId1">
            <a:alphaModFix/>
          </a:blip>
          <a:stretch>
            <a:fillRect/>
          </a:stretch>
        </p:blipFill>
        <p:spPr>
          <a:xfrm>
            <a:off x="8216049" y="3836549"/>
            <a:ext cx="927949" cy="13069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indexmundi.com/commodities/?commodity=natural-gas&amp;months=12" TargetMode="External"/><Relationship Id="rId4" Type="http://schemas.openxmlformats.org/officeDocument/2006/relationships/hyperlink" Target="https://www.eia.gov/energyexplained/index.cfm?page=natural_gas_factors_affecting_prices" TargetMode="External"/><Relationship Id="rId5" Type="http://schemas.openxmlformats.org/officeDocument/2006/relationships/hyperlink" Target="http://www.indexmundi.com/commodities/?commodity=indonesian-liquified-natural-gas&amp;months=120" TargetMode="External"/><Relationship Id="rId6" Type="http://schemas.openxmlformats.org/officeDocument/2006/relationships/hyperlink" Target="https://www.iea.org/publications/freepublications/publication/WEO2015_SouthEastAsia.pdf" TargetMode="External"/><Relationship Id="rId7" Type="http://schemas.openxmlformats.org/officeDocument/2006/relationships/hyperlink" Target="http://data.worldbank.org/country/cambodi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2.png"/><Relationship Id="rId4"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NG Overview and Market Study</a:t>
            </a:r>
          </a:p>
        </p:txBody>
      </p:sp>
      <p:sp>
        <p:nvSpPr>
          <p:cNvPr id="57" name="Shape 57"/>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rPr lang="en"/>
              <a:t>Sorted G’s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3030025" y="595124"/>
            <a:ext cx="3092525" cy="440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b="1" lang="en"/>
              <a:t>Factors on which NG Prices Depend</a:t>
            </a:r>
          </a:p>
        </p:txBody>
      </p:sp>
      <p:sp>
        <p:nvSpPr>
          <p:cNvPr id="155" name="Shape 155"/>
          <p:cNvSpPr txBox="1"/>
          <p:nvPr/>
        </p:nvSpPr>
        <p:spPr>
          <a:xfrm>
            <a:off x="476700" y="1121625"/>
            <a:ext cx="8355600" cy="3406500"/>
          </a:xfrm>
          <a:prstGeom prst="rect">
            <a:avLst/>
          </a:prstGeom>
          <a:noFill/>
          <a:ln>
            <a:noFill/>
          </a:ln>
        </p:spPr>
        <p:txBody>
          <a:bodyPr anchorCtr="0" anchor="t" bIns="91425" lIns="91425" rIns="91425" tIns="91425">
            <a:noAutofit/>
          </a:bodyPr>
          <a:lstStyle/>
          <a:p>
            <a:pPr indent="-361950" lvl="0" marL="457200" rtl="0">
              <a:lnSpc>
                <a:spcPct val="115000"/>
              </a:lnSpc>
              <a:spcBef>
                <a:spcPts val="0"/>
              </a:spcBef>
              <a:spcAft>
                <a:spcPts val="1600"/>
              </a:spcAft>
              <a:buClr>
                <a:srgbClr val="000000"/>
              </a:buClr>
              <a:buSzPct val="100000"/>
              <a:buChar char="●"/>
            </a:pPr>
            <a:r>
              <a:rPr lang="en" sz="2100"/>
              <a:t>Weather Patterns</a:t>
            </a:r>
            <a:r>
              <a:rPr i="1" lang="en" sz="2100"/>
              <a:t> (Only long term impact. Also, climate change!)</a:t>
            </a:r>
          </a:p>
          <a:p>
            <a:pPr indent="-361950" lvl="0" marL="457200" rtl="0">
              <a:lnSpc>
                <a:spcPct val="115000"/>
              </a:lnSpc>
              <a:spcBef>
                <a:spcPts val="0"/>
              </a:spcBef>
              <a:spcAft>
                <a:spcPts val="1600"/>
              </a:spcAft>
              <a:buClr>
                <a:srgbClr val="595959"/>
              </a:buClr>
              <a:buSzPct val="100000"/>
              <a:buChar char="●"/>
            </a:pPr>
            <a:r>
              <a:rPr lang="en" sz="2100"/>
              <a:t>Storage Reports </a:t>
            </a:r>
            <a:r>
              <a:rPr i="1" lang="en" sz="2100"/>
              <a:t>(What are the available stocks)</a:t>
            </a:r>
          </a:p>
          <a:p>
            <a:pPr indent="-361950" lvl="0" marL="457200" rtl="0">
              <a:lnSpc>
                <a:spcPct val="115000"/>
              </a:lnSpc>
              <a:spcBef>
                <a:spcPts val="0"/>
              </a:spcBef>
              <a:spcAft>
                <a:spcPts val="1600"/>
              </a:spcAft>
              <a:buClr>
                <a:srgbClr val="595959"/>
              </a:buClr>
              <a:buSzPct val="100000"/>
              <a:buChar char="●"/>
            </a:pPr>
            <a:r>
              <a:rPr lang="en" sz="2100"/>
              <a:t>Regulatory Environment </a:t>
            </a:r>
            <a:r>
              <a:rPr i="1" lang="en" sz="2100"/>
              <a:t>(Are the prices regulated)</a:t>
            </a:r>
          </a:p>
          <a:p>
            <a:pPr indent="-361950" lvl="0" marL="457200" rtl="0">
              <a:lnSpc>
                <a:spcPct val="115000"/>
              </a:lnSpc>
              <a:spcBef>
                <a:spcPts val="0"/>
              </a:spcBef>
              <a:spcAft>
                <a:spcPts val="1600"/>
              </a:spcAft>
              <a:buClr>
                <a:srgbClr val="595959"/>
              </a:buClr>
              <a:buSzPct val="100000"/>
              <a:buChar char="●"/>
            </a:pPr>
            <a:r>
              <a:rPr lang="en" sz="2100"/>
              <a:t>New Discoveries </a:t>
            </a:r>
            <a:r>
              <a:rPr i="1" lang="en" sz="2100"/>
              <a:t>(like ours! US Shale Gas. Gas in South East Asia)</a:t>
            </a:r>
            <a:r>
              <a:rPr lang="en" sz="2100"/>
              <a:t> </a:t>
            </a:r>
          </a:p>
          <a:p>
            <a:pPr indent="-361950" lvl="0" marL="457200" rtl="0">
              <a:lnSpc>
                <a:spcPct val="115000"/>
              </a:lnSpc>
              <a:spcBef>
                <a:spcPts val="0"/>
              </a:spcBef>
              <a:spcAft>
                <a:spcPts val="1600"/>
              </a:spcAft>
              <a:buClr>
                <a:srgbClr val="595959"/>
              </a:buClr>
              <a:buSzPct val="100000"/>
              <a:buChar char="●"/>
            </a:pPr>
            <a:r>
              <a:rPr lang="en" sz="2100"/>
              <a:t>Futures Markets </a:t>
            </a:r>
            <a:r>
              <a:rPr i="1" lang="en" sz="2100"/>
              <a:t>(Demand Forecasts)</a:t>
            </a:r>
            <a:r>
              <a:rPr lang="en" sz="2100"/>
              <a:t> </a:t>
            </a:r>
          </a:p>
          <a:p>
            <a:pPr indent="-361950" lvl="0" marL="457200" rtl="0">
              <a:lnSpc>
                <a:spcPct val="115000"/>
              </a:lnSpc>
              <a:spcBef>
                <a:spcPts val="0"/>
              </a:spcBef>
              <a:spcAft>
                <a:spcPts val="1600"/>
              </a:spcAft>
              <a:buClr>
                <a:srgbClr val="595959"/>
              </a:buClr>
              <a:buSzPct val="100000"/>
              <a:buChar char="●"/>
            </a:pPr>
            <a:r>
              <a:rPr lang="en" sz="2100"/>
              <a:t>Technological Developments </a:t>
            </a:r>
            <a:r>
              <a:rPr i="1" lang="en" sz="2100"/>
              <a:t>(Cheaper LNG Technologies)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b="1" lang="en"/>
              <a:t>NG Forecasts and Projections</a:t>
            </a:r>
          </a:p>
        </p:txBody>
      </p:sp>
      <p:sp>
        <p:nvSpPr>
          <p:cNvPr id="161" name="Shape 161"/>
          <p:cNvSpPr txBox="1"/>
          <p:nvPr/>
        </p:nvSpPr>
        <p:spPr>
          <a:xfrm>
            <a:off x="537975" y="957875"/>
            <a:ext cx="8355600" cy="3406500"/>
          </a:xfrm>
          <a:prstGeom prst="rect">
            <a:avLst/>
          </a:prstGeom>
          <a:noFill/>
          <a:ln>
            <a:noFill/>
          </a:ln>
        </p:spPr>
        <p:txBody>
          <a:bodyPr anchorCtr="0" anchor="t" bIns="91425" lIns="91425" rIns="91425" tIns="91425">
            <a:noAutofit/>
          </a:bodyPr>
          <a:lstStyle/>
          <a:p>
            <a:pPr indent="-361950" lvl="0" marL="457200" rtl="0">
              <a:lnSpc>
                <a:spcPct val="115000"/>
              </a:lnSpc>
              <a:spcBef>
                <a:spcPts val="0"/>
              </a:spcBef>
              <a:spcAft>
                <a:spcPts val="1600"/>
              </a:spcAft>
              <a:buClr>
                <a:srgbClr val="595959"/>
              </a:buClr>
              <a:buSzPct val="100000"/>
              <a:buChar char="●"/>
            </a:pPr>
            <a:r>
              <a:rPr lang="en" sz="2100"/>
              <a:t>NG forecasts are based on analysis of the current demand and other data available </a:t>
            </a:r>
          </a:p>
          <a:p>
            <a:pPr indent="-361950" lvl="0" marL="457200" rtl="0">
              <a:lnSpc>
                <a:spcPct val="115000"/>
              </a:lnSpc>
              <a:spcBef>
                <a:spcPts val="0"/>
              </a:spcBef>
              <a:spcAft>
                <a:spcPts val="1600"/>
              </a:spcAft>
              <a:buClr>
                <a:srgbClr val="595959"/>
              </a:buClr>
              <a:buSzPct val="100000"/>
              <a:buChar char="●"/>
            </a:pPr>
            <a:r>
              <a:rPr lang="en" sz="2100"/>
              <a:t>The projections are based on assumptions which have been made for future growth taking factors such as energy policy, supply constraints and capital investment into consideration</a:t>
            </a:r>
          </a:p>
          <a:p>
            <a:pPr indent="-361950" lvl="0" marL="457200" rtl="0">
              <a:lnSpc>
                <a:spcPct val="115000"/>
              </a:lnSpc>
              <a:spcBef>
                <a:spcPts val="0"/>
              </a:spcBef>
              <a:spcAft>
                <a:spcPts val="1600"/>
              </a:spcAft>
              <a:buClr>
                <a:srgbClr val="595959"/>
              </a:buClr>
              <a:buSzPct val="100000"/>
              <a:buChar char="●"/>
            </a:pPr>
            <a:r>
              <a:rPr lang="en" sz="2100"/>
              <a:t>While the forecasts and assumptions seem to be on similar lines, we have nonetheless provided them separately. Our major document for reference is the WEO Energy Outlook 2016.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668225" y="1102525"/>
            <a:ext cx="7655924" cy="3448024"/>
          </a:xfrm>
          <a:prstGeom prst="rect">
            <a:avLst/>
          </a:prstGeom>
          <a:noFill/>
          <a:ln>
            <a:noFill/>
          </a:ln>
        </p:spPr>
      </p:pic>
      <p:sp>
        <p:nvSpPr>
          <p:cNvPr id="167" name="Shape 1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Southeast Asian NG Prices Up to March 2017</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idx="1" type="body"/>
          </p:nvPr>
        </p:nvSpPr>
        <p:spPr>
          <a:xfrm>
            <a:off x="311700" y="1152475"/>
            <a:ext cx="3616800" cy="3177000"/>
          </a:xfrm>
          <a:prstGeom prst="rect">
            <a:avLst/>
          </a:prstGeom>
        </p:spPr>
        <p:txBody>
          <a:bodyPr anchorCtr="0" anchor="t" bIns="91425" lIns="91425" rIns="91425" tIns="91425">
            <a:noAutofit/>
          </a:bodyPr>
          <a:lstStyle/>
          <a:p>
            <a:pPr lvl="0">
              <a:spcBef>
                <a:spcPts val="0"/>
              </a:spcBef>
              <a:buNone/>
            </a:pPr>
            <a:r>
              <a:rPr lang="en">
                <a:solidFill>
                  <a:srgbClr val="000000"/>
                </a:solidFill>
              </a:rPr>
              <a:t>Prices are expected to continue to rise at a rate of </a:t>
            </a:r>
            <a:r>
              <a:rPr b="1" lang="en">
                <a:solidFill>
                  <a:srgbClr val="000000"/>
                </a:solidFill>
              </a:rPr>
              <a:t>2.5% per year </a:t>
            </a:r>
            <a:r>
              <a:rPr lang="en">
                <a:solidFill>
                  <a:srgbClr val="000000"/>
                </a:solidFill>
              </a:rPr>
              <a:t>over the next 10 years and through 2030 as consumption of natural gas continues to increase worldwide (</a:t>
            </a:r>
            <a:r>
              <a:rPr i="1" lang="en">
                <a:solidFill>
                  <a:srgbClr val="000000"/>
                </a:solidFill>
              </a:rPr>
              <a:t>World Bank</a:t>
            </a:r>
            <a:r>
              <a:rPr lang="en">
                <a:solidFill>
                  <a:srgbClr val="000000"/>
                </a:solidFill>
              </a:rPr>
              <a:t>). </a:t>
            </a:r>
          </a:p>
          <a:p>
            <a:pPr lvl="0">
              <a:spcBef>
                <a:spcPts val="0"/>
              </a:spcBef>
              <a:buNone/>
            </a:pPr>
            <a:r>
              <a:rPr lang="en">
                <a:solidFill>
                  <a:srgbClr val="000000"/>
                </a:solidFill>
              </a:rPr>
              <a:t>Indonesian LNG price, Japan is our best approximation.</a:t>
            </a:r>
          </a:p>
        </p:txBody>
      </p:sp>
      <p:pic>
        <p:nvPicPr>
          <p:cNvPr id="173" name="Shape 173"/>
          <p:cNvPicPr preferRelativeResize="0"/>
          <p:nvPr/>
        </p:nvPicPr>
        <p:blipFill>
          <a:blip r:embed="rId3">
            <a:alphaModFix/>
          </a:blip>
          <a:stretch>
            <a:fillRect/>
          </a:stretch>
        </p:blipFill>
        <p:spPr>
          <a:xfrm>
            <a:off x="1296675" y="4216312"/>
            <a:ext cx="6858000" cy="885825"/>
          </a:xfrm>
          <a:prstGeom prst="rect">
            <a:avLst/>
          </a:prstGeom>
          <a:noFill/>
          <a:ln>
            <a:noFill/>
          </a:ln>
        </p:spPr>
      </p:pic>
      <p:pic>
        <p:nvPicPr>
          <p:cNvPr id="174" name="Shape 174"/>
          <p:cNvPicPr preferRelativeResize="0"/>
          <p:nvPr/>
        </p:nvPicPr>
        <p:blipFill>
          <a:blip r:embed="rId4">
            <a:alphaModFix/>
          </a:blip>
          <a:stretch>
            <a:fillRect/>
          </a:stretch>
        </p:blipFill>
        <p:spPr>
          <a:xfrm>
            <a:off x="4125424" y="445025"/>
            <a:ext cx="4430974" cy="3592675"/>
          </a:xfrm>
          <a:prstGeom prst="rect">
            <a:avLst/>
          </a:prstGeom>
          <a:noFill/>
          <a:ln>
            <a:noFill/>
          </a:ln>
        </p:spPr>
      </p:pic>
      <p:sp>
        <p:nvSpPr>
          <p:cNvPr id="175" name="Shape 1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NG Price Forecasts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b="1" lang="en"/>
              <a:t>Data Used for the Forecast </a:t>
            </a:r>
          </a:p>
        </p:txBody>
      </p:sp>
      <p:sp>
        <p:nvSpPr>
          <p:cNvPr id="181" name="Shape 181"/>
          <p:cNvSpPr txBox="1"/>
          <p:nvPr>
            <p:ph idx="1" type="body"/>
          </p:nvPr>
        </p:nvSpPr>
        <p:spPr>
          <a:xfrm>
            <a:off x="311700" y="1152475"/>
            <a:ext cx="8520600" cy="31770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Current oil prices expected to grow at a rate of 2% pa over the next 10 years. Expected to reach around $60-65/bbl by 2027</a:t>
            </a:r>
          </a:p>
          <a:p>
            <a:pPr indent="-228600" lvl="0" marL="457200" rtl="0">
              <a:spcBef>
                <a:spcPts val="0"/>
              </a:spcBef>
              <a:buClr>
                <a:srgbClr val="000000"/>
              </a:buClr>
            </a:pPr>
            <a:r>
              <a:rPr lang="en">
                <a:solidFill>
                  <a:srgbClr val="000000"/>
                </a:solidFill>
              </a:rPr>
              <a:t>Supply sources to continue to remain the same in South East Asia as the ones today with only LNG terminals in Myanmar, Indonesia and Malaysia that are under construction being considered as a part of the future NG mix. </a:t>
            </a:r>
          </a:p>
          <a:p>
            <a:pPr indent="-228600" lvl="0" marL="457200" rtl="0">
              <a:spcBef>
                <a:spcPts val="0"/>
              </a:spcBef>
              <a:buClr>
                <a:srgbClr val="000000"/>
              </a:buClr>
            </a:pPr>
            <a:r>
              <a:rPr lang="en">
                <a:solidFill>
                  <a:srgbClr val="000000"/>
                </a:solidFill>
              </a:rPr>
              <a:t>Technologies for natural gas processing and LNG regasification will continue to remain the same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nvSpPr>
        <p:spPr>
          <a:xfrm>
            <a:off x="311700" y="12205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WEO 2016 - Basic Energy Outlook for Southeast Asia</a:t>
            </a:r>
          </a:p>
        </p:txBody>
      </p:sp>
      <p:sp>
        <p:nvSpPr>
          <p:cNvPr id="187" name="Shape 187"/>
          <p:cNvSpPr txBox="1"/>
          <p:nvPr/>
        </p:nvSpPr>
        <p:spPr>
          <a:xfrm>
            <a:off x="248600" y="1055075"/>
            <a:ext cx="8791800" cy="3416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Energy demand has risen by over 50% between 2000 and 2013 </a:t>
            </a:r>
          </a:p>
          <a:p>
            <a:pPr indent="-342900" lvl="0" marL="457200" rtl="0">
              <a:lnSpc>
                <a:spcPct val="115000"/>
              </a:lnSpc>
              <a:spcBef>
                <a:spcPts val="0"/>
              </a:spcBef>
              <a:spcAft>
                <a:spcPts val="1600"/>
              </a:spcAft>
              <a:buClr>
                <a:srgbClr val="595959"/>
              </a:buClr>
              <a:buSzPct val="100000"/>
              <a:buChar char="●"/>
            </a:pPr>
            <a:r>
              <a:rPr lang="en" sz="1800"/>
              <a:t>Regional economies expected to triple in size and population expected to increase to about 760 million </a:t>
            </a:r>
          </a:p>
          <a:p>
            <a:pPr indent="-342900" lvl="0" marL="457200" rtl="0">
              <a:lnSpc>
                <a:spcPct val="115000"/>
              </a:lnSpc>
              <a:spcBef>
                <a:spcPts val="0"/>
              </a:spcBef>
              <a:spcAft>
                <a:spcPts val="1600"/>
              </a:spcAft>
              <a:buClr>
                <a:srgbClr val="595959"/>
              </a:buClr>
              <a:buSzPct val="100000"/>
              <a:buChar char="●"/>
            </a:pPr>
            <a:r>
              <a:rPr lang="en" sz="1800"/>
              <a:t>Currently, Indonesia and Malaysia are the major gas producing nations</a:t>
            </a:r>
          </a:p>
          <a:p>
            <a:pPr indent="-342900" lvl="0" marL="457200" rtl="0">
              <a:lnSpc>
                <a:spcPct val="115000"/>
              </a:lnSpc>
              <a:spcBef>
                <a:spcPts val="0"/>
              </a:spcBef>
              <a:spcAft>
                <a:spcPts val="1600"/>
              </a:spcAft>
              <a:buClr>
                <a:srgbClr val="595959"/>
              </a:buClr>
              <a:buSzPct val="100000"/>
              <a:buChar char="●"/>
            </a:pPr>
            <a:r>
              <a:rPr lang="en" sz="1800"/>
              <a:t>Cambodia is the weakest economy of all ASEAN nations </a:t>
            </a:r>
          </a:p>
          <a:p>
            <a:pPr indent="-342900" lvl="0" marL="457200" rtl="0">
              <a:lnSpc>
                <a:spcPct val="115000"/>
              </a:lnSpc>
              <a:spcBef>
                <a:spcPts val="0"/>
              </a:spcBef>
              <a:spcAft>
                <a:spcPts val="1600"/>
              </a:spcAft>
              <a:buClr>
                <a:srgbClr val="595959"/>
              </a:buClr>
              <a:buSzPct val="100000"/>
              <a:buChar char="●"/>
            </a:pPr>
            <a:r>
              <a:rPr lang="en" sz="1800"/>
              <a:t>Energy policy target - Reduce energy consumption by 20% from Business as Usual Level</a:t>
            </a:r>
          </a:p>
          <a:p>
            <a:pPr indent="-342900" lvl="0" marL="457200" rtl="0">
              <a:lnSpc>
                <a:spcPct val="115000"/>
              </a:lnSpc>
              <a:spcBef>
                <a:spcPts val="0"/>
              </a:spcBef>
              <a:spcAft>
                <a:spcPts val="1600"/>
              </a:spcAft>
              <a:buClr>
                <a:srgbClr val="595959"/>
              </a:buClr>
              <a:buSzPct val="100000"/>
              <a:buChar char="●"/>
            </a:pPr>
            <a:r>
              <a:rPr lang="en" sz="1800"/>
              <a:t>Low Levels of Energy Access in Cambodia and low per capita energy demand. Huge scope for development of oil and gas production in the region</a:t>
            </a:r>
          </a:p>
          <a:p>
            <a:pPr lvl="0" rtl="0">
              <a:lnSpc>
                <a:spcPct val="115000"/>
              </a:lnSpc>
              <a:spcBef>
                <a:spcPts val="0"/>
              </a:spcBef>
              <a:spcAft>
                <a:spcPts val="1600"/>
              </a:spcAft>
              <a:buNone/>
            </a:pPr>
            <a:r>
              <a:t/>
            </a:r>
            <a:endParaRPr sz="1800"/>
          </a:p>
        </p:txBody>
      </p:sp>
      <p:pic>
        <p:nvPicPr>
          <p:cNvPr id="188" name="Shape 188"/>
          <p:cNvPicPr preferRelativeResize="0"/>
          <p:nvPr/>
        </p:nvPicPr>
        <p:blipFill>
          <a:blip r:embed="rId3">
            <a:alphaModFix/>
          </a:blip>
          <a:stretch>
            <a:fillRect/>
          </a:stretch>
        </p:blipFill>
        <p:spPr>
          <a:xfrm>
            <a:off x="3451300" y="4055375"/>
            <a:ext cx="2393799" cy="893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nvSpPr>
        <p:spPr>
          <a:xfrm>
            <a:off x="311700" y="19825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WEO 2016 - Basic Energy Outlook for Southeast Asia</a:t>
            </a:r>
          </a:p>
        </p:txBody>
      </p:sp>
      <p:sp>
        <p:nvSpPr>
          <p:cNvPr id="194" name="Shape 194"/>
          <p:cNvSpPr txBox="1"/>
          <p:nvPr/>
        </p:nvSpPr>
        <p:spPr>
          <a:xfrm>
            <a:off x="131400" y="1138175"/>
            <a:ext cx="8659500" cy="33651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Major impacts of climate change on the region as most countries are coastal</a:t>
            </a:r>
          </a:p>
          <a:p>
            <a:pPr indent="-342900" lvl="0" marL="457200" rtl="0">
              <a:lnSpc>
                <a:spcPct val="115000"/>
              </a:lnSpc>
              <a:spcBef>
                <a:spcPts val="0"/>
              </a:spcBef>
              <a:spcAft>
                <a:spcPts val="1600"/>
              </a:spcAft>
              <a:buClr>
                <a:srgbClr val="595959"/>
              </a:buClr>
              <a:buSzPct val="100000"/>
              <a:buChar char="●"/>
            </a:pPr>
            <a:r>
              <a:rPr lang="en" sz="1800"/>
              <a:t>All signatories of the Paris Climate Convention and are strongly considering renewables</a:t>
            </a:r>
          </a:p>
          <a:p>
            <a:pPr indent="-342900" lvl="0" marL="457200" rtl="0">
              <a:lnSpc>
                <a:spcPct val="115000"/>
              </a:lnSpc>
              <a:spcBef>
                <a:spcPts val="0"/>
              </a:spcBef>
              <a:spcAft>
                <a:spcPts val="1600"/>
              </a:spcAft>
              <a:buClr>
                <a:srgbClr val="595959"/>
              </a:buClr>
              <a:buSzPct val="100000"/>
              <a:buChar char="●"/>
            </a:pPr>
            <a:r>
              <a:rPr lang="en" sz="1800"/>
              <a:t>There has been no natural gas policy majorly set up in countries apart from Indonesia and Malaysia as it has not been a major priority till now </a:t>
            </a:r>
          </a:p>
          <a:p>
            <a:pPr indent="-342900" lvl="0" marL="457200" rtl="0">
              <a:lnSpc>
                <a:spcPct val="115000"/>
              </a:lnSpc>
              <a:spcBef>
                <a:spcPts val="0"/>
              </a:spcBef>
              <a:spcAft>
                <a:spcPts val="1600"/>
              </a:spcAft>
              <a:buClr>
                <a:srgbClr val="595959"/>
              </a:buClr>
              <a:buSzPct val="100000"/>
              <a:buChar char="●"/>
            </a:pPr>
            <a:r>
              <a:rPr lang="en" sz="1800"/>
              <a:t>No major stockholding capacity set except for operational purposes in Malaysia</a:t>
            </a:r>
          </a:p>
          <a:p>
            <a:pPr indent="-342900" lvl="0" marL="457200" rtl="0">
              <a:lnSpc>
                <a:spcPct val="115000"/>
              </a:lnSpc>
              <a:spcBef>
                <a:spcPts val="0"/>
              </a:spcBef>
              <a:spcAft>
                <a:spcPts val="1600"/>
              </a:spcAft>
              <a:buClr>
                <a:srgbClr val="595959"/>
              </a:buClr>
              <a:buSzPct val="100000"/>
              <a:buChar char="●"/>
            </a:pPr>
            <a:r>
              <a:rPr lang="en" sz="1800"/>
              <a:t>LNG rules the roost. Japan is a very ready buyer. Republic of Korea is not far behind</a:t>
            </a:r>
          </a:p>
          <a:p>
            <a:pPr indent="-342900" lvl="0" marL="457200" rtl="0">
              <a:lnSpc>
                <a:spcPct val="115000"/>
              </a:lnSpc>
              <a:spcBef>
                <a:spcPts val="0"/>
              </a:spcBef>
              <a:spcAft>
                <a:spcPts val="1600"/>
              </a:spcAft>
              <a:buClr>
                <a:srgbClr val="595959"/>
              </a:buClr>
              <a:buSzPct val="100000"/>
              <a:buChar char="●"/>
            </a:pPr>
            <a:r>
              <a:rPr lang="en" sz="1800"/>
              <a:t>While there is a much higher demand for natural gas than the projected growth in supply, the slow growth is credited to abundant and cheap coal and several supply challenges such as a lack of FSRUs </a:t>
            </a:r>
          </a:p>
          <a:p>
            <a:pPr lvl="0" rtl="0">
              <a:lnSpc>
                <a:spcPct val="115000"/>
              </a:lnSpc>
              <a:spcBef>
                <a:spcPts val="0"/>
              </a:spcBef>
              <a:spcAft>
                <a:spcPts val="16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621899" y="389599"/>
            <a:ext cx="8090575" cy="3547300"/>
          </a:xfrm>
          <a:prstGeom prst="rect">
            <a:avLst/>
          </a:prstGeom>
          <a:noFill/>
          <a:ln>
            <a:noFill/>
          </a:ln>
        </p:spPr>
      </p:pic>
      <p:sp>
        <p:nvSpPr>
          <p:cNvPr id="200" name="Shape 200"/>
          <p:cNvSpPr txBox="1"/>
          <p:nvPr/>
        </p:nvSpPr>
        <p:spPr>
          <a:xfrm>
            <a:off x="478550" y="3840000"/>
            <a:ext cx="7701000" cy="1130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Cambodia is currently the weakest economy. GDP (PPP) is $18 billion and </a:t>
            </a:r>
            <a:r>
              <a:rPr b="1" lang="en" sz="2100">
                <a:solidFill>
                  <a:srgbClr val="FF0000"/>
                </a:solidFill>
              </a:rPr>
              <a:t>GDP (per capita) is around $1 billion</a:t>
            </a:r>
            <a:r>
              <a:rPr b="1" lang="en" sz="2100"/>
              <a:t>. CAAGR expected to be 4.5% though</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929075" y="233549"/>
            <a:ext cx="7216650" cy="4139425"/>
          </a:xfrm>
          <a:prstGeom prst="rect">
            <a:avLst/>
          </a:prstGeom>
          <a:noFill/>
          <a:ln>
            <a:noFill/>
          </a:ln>
        </p:spPr>
      </p:pic>
      <p:sp>
        <p:nvSpPr>
          <p:cNvPr id="206" name="Shape 206"/>
          <p:cNvSpPr/>
          <p:nvPr/>
        </p:nvSpPr>
        <p:spPr>
          <a:xfrm>
            <a:off x="1030650" y="1343300"/>
            <a:ext cx="6894600" cy="2601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txBox="1"/>
          <p:nvPr/>
        </p:nvSpPr>
        <p:spPr>
          <a:xfrm>
            <a:off x="969150" y="4356225"/>
            <a:ext cx="7079700" cy="5511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Population Growth Projections for South East Asia</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nvSpPr>
        <p:spPr>
          <a:xfrm>
            <a:off x="235500" y="1076275"/>
            <a:ext cx="5251800" cy="3416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SzPct val="100000"/>
              <a:buChar char="●"/>
            </a:pPr>
            <a:r>
              <a:rPr lang="en" sz="1800"/>
              <a:t>Natural gas has been used for over 2000 years </a:t>
            </a:r>
          </a:p>
          <a:p>
            <a:pPr indent="-342900" lvl="0" marL="457200" rtl="0">
              <a:lnSpc>
                <a:spcPct val="115000"/>
              </a:lnSpc>
              <a:spcBef>
                <a:spcPts val="0"/>
              </a:spcBef>
              <a:spcAft>
                <a:spcPts val="1600"/>
              </a:spcAft>
              <a:buSzPct val="100000"/>
              <a:buChar char="●"/>
            </a:pPr>
            <a:r>
              <a:rPr lang="en" sz="1800"/>
              <a:t>2400 years ago, Chinese were using it for salt from brine </a:t>
            </a:r>
          </a:p>
          <a:p>
            <a:pPr indent="-342900" lvl="0" marL="457200" rtl="0">
              <a:lnSpc>
                <a:spcPct val="115000"/>
              </a:lnSpc>
              <a:spcBef>
                <a:spcPts val="0"/>
              </a:spcBef>
              <a:spcAft>
                <a:spcPts val="1600"/>
              </a:spcAft>
              <a:buSzPct val="100000"/>
              <a:buChar char="●"/>
            </a:pPr>
            <a:r>
              <a:rPr lang="en" sz="1800"/>
              <a:t>Britain and USA took to it in the 17th and 18th centuries </a:t>
            </a:r>
          </a:p>
          <a:p>
            <a:pPr indent="-342900" lvl="0" marL="457200" rtl="0">
              <a:lnSpc>
                <a:spcPct val="115000"/>
              </a:lnSpc>
              <a:spcBef>
                <a:spcPts val="0"/>
              </a:spcBef>
              <a:spcAft>
                <a:spcPts val="1600"/>
              </a:spcAft>
              <a:buSzPct val="100000"/>
              <a:buChar char="●"/>
            </a:pPr>
            <a:r>
              <a:rPr lang="en" sz="1800"/>
              <a:t>Real development after World War 2 </a:t>
            </a:r>
          </a:p>
          <a:p>
            <a:pPr indent="-342900" lvl="0" marL="457200" rtl="0">
              <a:lnSpc>
                <a:spcPct val="115000"/>
              </a:lnSpc>
              <a:spcBef>
                <a:spcPts val="0"/>
              </a:spcBef>
              <a:spcAft>
                <a:spcPts val="1600"/>
              </a:spcAft>
              <a:buSzPct val="100000"/>
              <a:buChar char="●"/>
            </a:pPr>
            <a:r>
              <a:rPr lang="en" sz="1800"/>
              <a:t>Engineering advances - safe, reliable, long distance pipelines for gas transport</a:t>
            </a:r>
          </a:p>
          <a:p>
            <a:pPr lvl="0" rtl="0">
              <a:lnSpc>
                <a:spcPct val="115000"/>
              </a:lnSpc>
              <a:spcBef>
                <a:spcPts val="0"/>
              </a:spcBef>
              <a:spcAft>
                <a:spcPts val="1600"/>
              </a:spcAft>
              <a:buNone/>
            </a:pPr>
            <a:r>
              <a:t/>
            </a:r>
            <a:endParaRPr sz="1800"/>
          </a:p>
        </p:txBody>
      </p:sp>
      <p:sp>
        <p:nvSpPr>
          <p:cNvPr id="63" name="Shape 63"/>
          <p:cNvSpPr txBox="1"/>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A Brief History</a:t>
            </a:r>
          </a:p>
        </p:txBody>
      </p:sp>
      <p:pic>
        <p:nvPicPr>
          <p:cNvPr id="64" name="Shape 64"/>
          <p:cNvPicPr preferRelativeResize="0"/>
          <p:nvPr/>
        </p:nvPicPr>
        <p:blipFill>
          <a:blip r:embed="rId3">
            <a:alphaModFix/>
          </a:blip>
          <a:stretch>
            <a:fillRect/>
          </a:stretch>
        </p:blipFill>
        <p:spPr>
          <a:xfrm>
            <a:off x="5320425" y="1267362"/>
            <a:ext cx="3581850" cy="2608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368825"/>
            <a:ext cx="8520600" cy="572700"/>
          </a:xfrm>
          <a:prstGeom prst="rect">
            <a:avLst/>
          </a:prstGeom>
        </p:spPr>
        <p:txBody>
          <a:bodyPr anchorCtr="0" anchor="t" bIns="91425" lIns="91425" rIns="91425" tIns="91425">
            <a:noAutofit/>
          </a:bodyPr>
          <a:lstStyle/>
          <a:p>
            <a:pPr lvl="0" rtl="0">
              <a:spcBef>
                <a:spcPts val="0"/>
              </a:spcBef>
              <a:buNone/>
            </a:pPr>
            <a:r>
              <a:rPr b="1" lang="en"/>
              <a:t>NG Demand and Price Projections</a:t>
            </a:r>
          </a:p>
        </p:txBody>
      </p:sp>
      <p:sp>
        <p:nvSpPr>
          <p:cNvPr id="213" name="Shape 213"/>
          <p:cNvSpPr txBox="1"/>
          <p:nvPr/>
        </p:nvSpPr>
        <p:spPr>
          <a:xfrm>
            <a:off x="537975" y="1034075"/>
            <a:ext cx="8355600" cy="3406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Energy demand expected to rise from around 620 MTOE in 2016 to 1070 MTOE in 2040 </a:t>
            </a:r>
          </a:p>
          <a:p>
            <a:pPr indent="-342900" lvl="0" marL="457200" rtl="0">
              <a:lnSpc>
                <a:spcPct val="115000"/>
              </a:lnSpc>
              <a:spcBef>
                <a:spcPts val="0"/>
              </a:spcBef>
              <a:spcAft>
                <a:spcPts val="1600"/>
              </a:spcAft>
              <a:buClr>
                <a:srgbClr val="595959"/>
              </a:buClr>
              <a:buSzPct val="100000"/>
              <a:buChar char="●"/>
            </a:pPr>
            <a:r>
              <a:rPr lang="en" sz="1800"/>
              <a:t>Natural gas demand expected to rise by 2/3rds to 265 bcm or 9.358 billion MMBTU </a:t>
            </a:r>
          </a:p>
          <a:p>
            <a:pPr indent="-342900" lvl="0" marL="457200" rtl="0">
              <a:lnSpc>
                <a:spcPct val="115000"/>
              </a:lnSpc>
              <a:spcBef>
                <a:spcPts val="0"/>
              </a:spcBef>
              <a:spcAft>
                <a:spcPts val="1600"/>
              </a:spcAft>
              <a:buClr>
                <a:srgbClr val="595959"/>
              </a:buClr>
              <a:buSzPct val="100000"/>
              <a:buChar char="●"/>
            </a:pPr>
            <a:r>
              <a:rPr lang="en" sz="1800"/>
              <a:t>Currently a net exporter but is expected to turn into a net importer by 2040 owing to rising energy demand </a:t>
            </a:r>
          </a:p>
          <a:p>
            <a:pPr indent="-342900" lvl="0" marL="457200" rtl="0">
              <a:lnSpc>
                <a:spcPct val="115000"/>
              </a:lnSpc>
              <a:spcBef>
                <a:spcPts val="0"/>
              </a:spcBef>
              <a:spcAft>
                <a:spcPts val="1600"/>
              </a:spcAft>
              <a:buClr>
                <a:srgbClr val="595959"/>
              </a:buClr>
              <a:buSzPct val="100000"/>
              <a:buChar char="●"/>
            </a:pPr>
            <a:r>
              <a:rPr lang="en" sz="1800"/>
              <a:t>Expected 0.64% rise in energy demand for every percentage point of GDP growth. </a:t>
            </a:r>
          </a:p>
          <a:p>
            <a:pPr indent="-342900" lvl="0" marL="457200" rtl="0">
              <a:lnSpc>
                <a:spcPct val="115000"/>
              </a:lnSpc>
              <a:spcBef>
                <a:spcPts val="0"/>
              </a:spcBef>
              <a:spcAft>
                <a:spcPts val="1600"/>
              </a:spcAft>
              <a:buClr>
                <a:srgbClr val="595959"/>
              </a:buClr>
              <a:buSzPct val="100000"/>
              <a:buChar char="●"/>
            </a:pPr>
            <a:r>
              <a:rPr lang="en" sz="1800"/>
              <a:t>Expected to reduce as energy and economic growth decouple</a:t>
            </a:r>
          </a:p>
          <a:p>
            <a:pPr lvl="0" rtl="0">
              <a:lnSpc>
                <a:spcPct val="115000"/>
              </a:lnSpc>
              <a:spcBef>
                <a:spcPts val="0"/>
              </a:spcBef>
              <a:spcAft>
                <a:spcPts val="160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1078400" y="465775"/>
            <a:ext cx="7240424" cy="3628150"/>
          </a:xfrm>
          <a:prstGeom prst="rect">
            <a:avLst/>
          </a:prstGeom>
          <a:noFill/>
          <a:ln>
            <a:noFill/>
          </a:ln>
        </p:spPr>
      </p:pic>
      <p:sp>
        <p:nvSpPr>
          <p:cNvPr id="219" name="Shape 219"/>
          <p:cNvSpPr txBox="1"/>
          <p:nvPr/>
        </p:nvSpPr>
        <p:spPr>
          <a:xfrm>
            <a:off x="1273950" y="4198775"/>
            <a:ext cx="6521100" cy="6246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100"/>
              <a:t>Demand Projections for Different Energy Sources</a:t>
            </a:r>
          </a:p>
        </p:txBody>
      </p:sp>
      <p:sp>
        <p:nvSpPr>
          <p:cNvPr id="220" name="Shape 220"/>
          <p:cNvSpPr/>
          <p:nvPr/>
        </p:nvSpPr>
        <p:spPr>
          <a:xfrm>
            <a:off x="1026350" y="1668800"/>
            <a:ext cx="7082700" cy="2601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b="1" lang="en"/>
              <a:t>NG Pricing Estimations </a:t>
            </a:r>
          </a:p>
        </p:txBody>
      </p:sp>
      <p:sp>
        <p:nvSpPr>
          <p:cNvPr id="226" name="Shape 226"/>
          <p:cNvSpPr txBox="1"/>
          <p:nvPr/>
        </p:nvSpPr>
        <p:spPr>
          <a:xfrm>
            <a:off x="537975" y="957875"/>
            <a:ext cx="8355600" cy="3406500"/>
          </a:xfrm>
          <a:prstGeom prst="rect">
            <a:avLst/>
          </a:prstGeom>
          <a:noFill/>
          <a:ln>
            <a:noFill/>
          </a:ln>
        </p:spPr>
        <p:txBody>
          <a:bodyPr anchorCtr="0" anchor="t" bIns="91425" lIns="91425" rIns="91425" tIns="91425">
            <a:noAutofit/>
          </a:bodyPr>
          <a:lstStyle/>
          <a:p>
            <a:pPr indent="-361950" lvl="0" marL="457200" rtl="0">
              <a:lnSpc>
                <a:spcPct val="115000"/>
              </a:lnSpc>
              <a:spcBef>
                <a:spcPts val="0"/>
              </a:spcBef>
              <a:spcAft>
                <a:spcPts val="1600"/>
              </a:spcAft>
              <a:buClr>
                <a:srgbClr val="595959"/>
              </a:buClr>
              <a:buSzPct val="100000"/>
              <a:buChar char="●"/>
            </a:pPr>
            <a:r>
              <a:rPr lang="en" sz="2100"/>
              <a:t>For estimations, we are going to use Brown and Yucel’s simple rule of thumb if required at certain points</a:t>
            </a:r>
          </a:p>
          <a:p>
            <a:pPr indent="-361950" lvl="0" marL="457200" rtl="0">
              <a:lnSpc>
                <a:spcPct val="115000"/>
              </a:lnSpc>
              <a:spcBef>
                <a:spcPts val="0"/>
              </a:spcBef>
              <a:spcAft>
                <a:spcPts val="1600"/>
              </a:spcAft>
              <a:buClr>
                <a:srgbClr val="595959"/>
              </a:buClr>
              <a:buSzPct val="100000"/>
              <a:buChar char="●"/>
            </a:pPr>
            <a:r>
              <a:rPr lang="en" sz="2100"/>
              <a:t>This states that the natural gas price is 1/10th of the price of crude oil </a:t>
            </a:r>
          </a:p>
          <a:p>
            <a:pPr indent="-361950" lvl="0" marL="457200" rtl="0">
              <a:lnSpc>
                <a:spcPct val="115000"/>
              </a:lnSpc>
              <a:spcBef>
                <a:spcPts val="0"/>
              </a:spcBef>
              <a:spcAft>
                <a:spcPts val="1600"/>
              </a:spcAft>
              <a:buClr>
                <a:srgbClr val="595959"/>
              </a:buClr>
              <a:buSzPct val="100000"/>
              <a:buChar char="●"/>
            </a:pPr>
            <a:r>
              <a:rPr lang="en" sz="2100"/>
              <a:t>Hence, if the cost of crude is $54/bbl, the cost of natural gas will be $5.4/MMBtu </a:t>
            </a:r>
          </a:p>
          <a:p>
            <a:pPr indent="-361950" lvl="0" marL="457200" rtl="0">
              <a:lnSpc>
                <a:spcPct val="115000"/>
              </a:lnSpc>
              <a:spcBef>
                <a:spcPts val="0"/>
              </a:spcBef>
              <a:spcAft>
                <a:spcPts val="1600"/>
              </a:spcAft>
              <a:buClr>
                <a:srgbClr val="595959"/>
              </a:buClr>
              <a:buSzPct val="100000"/>
              <a:buChar char="●"/>
            </a:pPr>
            <a:r>
              <a:rPr lang="en" sz="2100"/>
              <a:t>A lot of references have been used for the estimation of prices and current demand forecasts of NG as have been mentioned below</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nvSpPr>
        <p:spPr>
          <a:xfrm>
            <a:off x="537975" y="1034075"/>
            <a:ext cx="8355600" cy="3406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Currently, most contracts for LNG are indexed to oil rates and fixed for contracts extending between 5-10 years </a:t>
            </a:r>
          </a:p>
          <a:p>
            <a:pPr indent="-342900" lvl="0" marL="457200" rtl="0">
              <a:lnSpc>
                <a:spcPct val="115000"/>
              </a:lnSpc>
              <a:spcBef>
                <a:spcPts val="0"/>
              </a:spcBef>
              <a:spcAft>
                <a:spcPts val="1600"/>
              </a:spcAft>
              <a:buClr>
                <a:srgbClr val="595959"/>
              </a:buClr>
              <a:buSzPct val="100000"/>
              <a:buChar char="●"/>
            </a:pPr>
            <a:r>
              <a:rPr lang="en" sz="1800"/>
              <a:t>This is expected to end moving forward with Singapore becoming a regional hub</a:t>
            </a:r>
          </a:p>
          <a:p>
            <a:pPr indent="-342900" lvl="0" marL="457200" rtl="0">
              <a:lnSpc>
                <a:spcPct val="115000"/>
              </a:lnSpc>
              <a:spcBef>
                <a:spcPts val="0"/>
              </a:spcBef>
              <a:spcAft>
                <a:spcPts val="1600"/>
              </a:spcAft>
              <a:buClr>
                <a:srgbClr val="595959"/>
              </a:buClr>
              <a:buSzPct val="100000"/>
              <a:buChar char="●"/>
            </a:pPr>
            <a:r>
              <a:rPr lang="en" sz="1800"/>
              <a:t>For rough estimations, Brown and Yucel method used </a:t>
            </a:r>
          </a:p>
          <a:p>
            <a:pPr lvl="0" rtl="0">
              <a:lnSpc>
                <a:spcPct val="115000"/>
              </a:lnSpc>
              <a:spcBef>
                <a:spcPts val="0"/>
              </a:spcBef>
              <a:spcAft>
                <a:spcPts val="1600"/>
              </a:spcAft>
              <a:buNone/>
            </a:pPr>
            <a:r>
              <a:t/>
            </a:r>
            <a:endParaRPr sz="1800"/>
          </a:p>
          <a:p>
            <a:pPr lvl="0" rtl="0">
              <a:lnSpc>
                <a:spcPct val="115000"/>
              </a:lnSpc>
              <a:spcBef>
                <a:spcPts val="0"/>
              </a:spcBef>
              <a:spcAft>
                <a:spcPts val="1600"/>
              </a:spcAft>
              <a:buNone/>
            </a:pPr>
            <a:r>
              <a:t/>
            </a:r>
            <a:endParaRPr sz="1800"/>
          </a:p>
        </p:txBody>
      </p:sp>
      <p:sp>
        <p:nvSpPr>
          <p:cNvPr id="232" name="Shape 232"/>
          <p:cNvSpPr txBox="1"/>
          <p:nvPr>
            <p:ph type="title"/>
          </p:nvPr>
        </p:nvSpPr>
        <p:spPr>
          <a:xfrm>
            <a:off x="311700" y="368825"/>
            <a:ext cx="8520600" cy="572700"/>
          </a:xfrm>
          <a:prstGeom prst="rect">
            <a:avLst/>
          </a:prstGeom>
        </p:spPr>
        <p:txBody>
          <a:bodyPr anchorCtr="0" anchor="t" bIns="91425" lIns="91425" rIns="91425" tIns="91425">
            <a:noAutofit/>
          </a:bodyPr>
          <a:lstStyle/>
          <a:p>
            <a:pPr lvl="0" rtl="0">
              <a:spcBef>
                <a:spcPts val="0"/>
              </a:spcBef>
              <a:buNone/>
            </a:pPr>
            <a:r>
              <a:rPr b="1" lang="en"/>
              <a:t>Natural Gas Price Projections</a:t>
            </a:r>
          </a:p>
        </p:txBody>
      </p:sp>
      <p:graphicFrame>
        <p:nvGraphicFramePr>
          <p:cNvPr id="233" name="Shape 233"/>
          <p:cNvGraphicFramePr/>
          <p:nvPr/>
        </p:nvGraphicFramePr>
        <p:xfrm>
          <a:off x="952500" y="2911950"/>
          <a:ext cx="3000000" cy="3000000"/>
        </p:xfrm>
        <a:graphic>
          <a:graphicData uri="http://schemas.openxmlformats.org/drawingml/2006/table">
            <a:tbl>
              <a:tblPr>
                <a:noFill/>
                <a:tableStyleId>{1D57D1A3-BB1C-455A-B5FF-DE7A93261428}</a:tableStyleId>
              </a:tblPr>
              <a:tblGrid>
                <a:gridCol w="3619500"/>
                <a:gridCol w="3619500"/>
              </a:tblGrid>
              <a:tr h="381000">
                <a:tc>
                  <a:txBody>
                    <a:bodyPr>
                      <a:noAutofit/>
                    </a:bodyPr>
                    <a:lstStyle/>
                    <a:p>
                      <a:pPr lvl="0" algn="ctr">
                        <a:spcBef>
                          <a:spcPts val="0"/>
                        </a:spcBef>
                        <a:buNone/>
                      </a:pPr>
                      <a:r>
                        <a:rPr b="1" lang="en" sz="1500"/>
                        <a:t>Year and Month </a:t>
                      </a:r>
                    </a:p>
                  </a:txBody>
                  <a:tcPr marT="91425" marB="91425" marR="91425" marL="91425"/>
                </a:tc>
                <a:tc>
                  <a:txBody>
                    <a:bodyPr>
                      <a:noAutofit/>
                    </a:bodyPr>
                    <a:lstStyle/>
                    <a:p>
                      <a:pPr lvl="0" algn="ctr">
                        <a:spcBef>
                          <a:spcPts val="0"/>
                        </a:spcBef>
                        <a:buNone/>
                      </a:pPr>
                      <a:r>
                        <a:rPr b="1" lang="en" sz="1500"/>
                        <a:t>Estimated Price Projection </a:t>
                      </a:r>
                    </a:p>
                  </a:txBody>
                  <a:tcPr marT="91425" marB="91425" marR="91425" marL="91425"/>
                </a:tc>
              </a:tr>
              <a:tr h="381000">
                <a:tc>
                  <a:txBody>
                    <a:bodyPr>
                      <a:noAutofit/>
                    </a:bodyPr>
                    <a:lstStyle/>
                    <a:p>
                      <a:pPr lvl="0">
                        <a:spcBef>
                          <a:spcPts val="0"/>
                        </a:spcBef>
                        <a:buNone/>
                      </a:pPr>
                      <a:r>
                        <a:rPr lang="en" sz="1500"/>
                        <a:t>April 2014 </a:t>
                      </a:r>
                    </a:p>
                  </a:txBody>
                  <a:tcPr marT="91425" marB="91425" marR="91425" marL="91425"/>
                </a:tc>
                <a:tc>
                  <a:txBody>
                    <a:bodyPr>
                      <a:noAutofit/>
                    </a:bodyPr>
                    <a:lstStyle/>
                    <a:p>
                      <a:pPr lvl="0">
                        <a:spcBef>
                          <a:spcPts val="0"/>
                        </a:spcBef>
                        <a:buNone/>
                      </a:pPr>
                      <a:r>
                        <a:rPr lang="en" sz="1500"/>
                        <a:t>$18/MMBtu </a:t>
                      </a:r>
                    </a:p>
                  </a:txBody>
                  <a:tcPr marT="91425" marB="91425" marR="91425" marL="91425"/>
                </a:tc>
              </a:tr>
              <a:tr h="381000">
                <a:tc>
                  <a:txBody>
                    <a:bodyPr>
                      <a:noAutofit/>
                    </a:bodyPr>
                    <a:lstStyle/>
                    <a:p>
                      <a:pPr lvl="0">
                        <a:spcBef>
                          <a:spcPts val="0"/>
                        </a:spcBef>
                        <a:buNone/>
                      </a:pPr>
                      <a:r>
                        <a:rPr lang="en" sz="1500"/>
                        <a:t>Early September 2015</a:t>
                      </a:r>
                    </a:p>
                  </a:txBody>
                  <a:tcPr marT="91425" marB="91425" marR="91425" marL="91425"/>
                </a:tc>
                <a:tc>
                  <a:txBody>
                    <a:bodyPr>
                      <a:noAutofit/>
                    </a:bodyPr>
                    <a:lstStyle/>
                    <a:p>
                      <a:pPr lvl="0">
                        <a:spcBef>
                          <a:spcPts val="0"/>
                        </a:spcBef>
                        <a:buNone/>
                      </a:pPr>
                      <a:r>
                        <a:rPr lang="en" sz="1500"/>
                        <a:t>$10/MMBtu</a:t>
                      </a:r>
                    </a:p>
                  </a:txBody>
                  <a:tcPr marT="91425" marB="91425" marR="91425" marL="91425"/>
                </a:tc>
              </a:tr>
              <a:tr h="381000">
                <a:tc>
                  <a:txBody>
                    <a:bodyPr>
                      <a:noAutofit/>
                    </a:bodyPr>
                    <a:lstStyle/>
                    <a:p>
                      <a:pPr lvl="0">
                        <a:spcBef>
                          <a:spcPts val="0"/>
                        </a:spcBef>
                        <a:buNone/>
                      </a:pPr>
                      <a:r>
                        <a:rPr lang="en" sz="1500"/>
                        <a:t>2030</a:t>
                      </a:r>
                    </a:p>
                  </a:txBody>
                  <a:tcPr marT="91425" marB="91425" marR="91425" marL="91425"/>
                </a:tc>
                <a:tc>
                  <a:txBody>
                    <a:bodyPr>
                      <a:noAutofit/>
                    </a:bodyPr>
                    <a:lstStyle/>
                    <a:p>
                      <a:pPr lvl="0">
                        <a:spcBef>
                          <a:spcPts val="0"/>
                        </a:spcBef>
                        <a:buNone/>
                      </a:pPr>
                      <a:r>
                        <a:rPr lang="en" sz="1500"/>
                        <a:t>$12-14/MMBtu</a:t>
                      </a: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368825"/>
            <a:ext cx="8520600" cy="572700"/>
          </a:xfrm>
          <a:prstGeom prst="rect">
            <a:avLst/>
          </a:prstGeom>
        </p:spPr>
        <p:txBody>
          <a:bodyPr anchorCtr="0" anchor="t" bIns="91425" lIns="91425" rIns="91425" tIns="91425">
            <a:noAutofit/>
          </a:bodyPr>
          <a:lstStyle/>
          <a:p>
            <a:pPr lvl="0" rtl="0">
              <a:spcBef>
                <a:spcPts val="0"/>
              </a:spcBef>
              <a:buNone/>
            </a:pPr>
            <a:r>
              <a:rPr b="1" lang="en"/>
              <a:t>Assumptions </a:t>
            </a:r>
          </a:p>
        </p:txBody>
      </p:sp>
      <p:sp>
        <p:nvSpPr>
          <p:cNvPr id="239" name="Shape 239"/>
          <p:cNvSpPr txBox="1"/>
          <p:nvPr/>
        </p:nvSpPr>
        <p:spPr>
          <a:xfrm>
            <a:off x="537975" y="1034075"/>
            <a:ext cx="8355600" cy="3406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No major supply shocks </a:t>
            </a:r>
          </a:p>
          <a:p>
            <a:pPr indent="-342900" lvl="0" marL="457200" rtl="0">
              <a:lnSpc>
                <a:spcPct val="115000"/>
              </a:lnSpc>
              <a:spcBef>
                <a:spcPts val="0"/>
              </a:spcBef>
              <a:spcAft>
                <a:spcPts val="1600"/>
              </a:spcAft>
              <a:buClr>
                <a:srgbClr val="595959"/>
              </a:buClr>
              <a:buSzPct val="100000"/>
              <a:buChar char="●"/>
            </a:pPr>
            <a:r>
              <a:rPr lang="en" sz="1800"/>
              <a:t>No sudden gas booms like the Shale gas boom in USA </a:t>
            </a:r>
          </a:p>
          <a:p>
            <a:pPr indent="-342900" lvl="0" marL="457200" rtl="0">
              <a:lnSpc>
                <a:spcPct val="115000"/>
              </a:lnSpc>
              <a:spcBef>
                <a:spcPts val="0"/>
              </a:spcBef>
              <a:spcAft>
                <a:spcPts val="1600"/>
              </a:spcAft>
              <a:buClr>
                <a:srgbClr val="595959"/>
              </a:buClr>
              <a:buSzPct val="100000"/>
              <a:buChar char="●"/>
            </a:pPr>
            <a:r>
              <a:rPr lang="en" sz="1800"/>
              <a:t>Oil prices continue to be cheap </a:t>
            </a:r>
          </a:p>
          <a:p>
            <a:pPr indent="-342900" lvl="0" marL="457200" rtl="0">
              <a:lnSpc>
                <a:spcPct val="115000"/>
              </a:lnSpc>
              <a:spcBef>
                <a:spcPts val="0"/>
              </a:spcBef>
              <a:spcAft>
                <a:spcPts val="1600"/>
              </a:spcAft>
              <a:buClr>
                <a:srgbClr val="595959"/>
              </a:buClr>
              <a:buSzPct val="100000"/>
              <a:buChar char="●"/>
            </a:pPr>
            <a:r>
              <a:rPr lang="en" sz="1800"/>
              <a:t>No energy policies that are anti coal are introduced which are different from today’s ones. This will lead to a much higher rise in NG prices </a:t>
            </a:r>
          </a:p>
          <a:p>
            <a:pPr indent="-342900" lvl="0" marL="457200" rtl="0">
              <a:lnSpc>
                <a:spcPct val="115000"/>
              </a:lnSpc>
              <a:spcBef>
                <a:spcPts val="0"/>
              </a:spcBef>
              <a:spcAft>
                <a:spcPts val="1600"/>
              </a:spcAft>
              <a:buClr>
                <a:srgbClr val="595959"/>
              </a:buClr>
              <a:buSzPct val="100000"/>
              <a:buChar char="●"/>
            </a:pPr>
            <a:r>
              <a:rPr lang="en" sz="1800"/>
              <a:t>No sudden technological changes which make LNG terminals and regasification processes even cheaper</a:t>
            </a:r>
          </a:p>
          <a:p>
            <a:pPr indent="-342900" lvl="0" marL="457200" rtl="0">
              <a:lnSpc>
                <a:spcPct val="115000"/>
              </a:lnSpc>
              <a:spcBef>
                <a:spcPts val="0"/>
              </a:spcBef>
              <a:spcAft>
                <a:spcPts val="1600"/>
              </a:spcAft>
              <a:buClr>
                <a:srgbClr val="595959"/>
              </a:buClr>
              <a:buSzPct val="100000"/>
              <a:buChar char="●"/>
            </a:pPr>
            <a:r>
              <a:rPr lang="en" sz="1800"/>
              <a:t>Population and energy demand rates expected to be similar to the ones that have been suggested by the WEO Outlook 2016 (IEA)</a:t>
            </a:r>
          </a:p>
          <a:p>
            <a:pPr lvl="0" rtl="0">
              <a:lnSpc>
                <a:spcPct val="115000"/>
              </a:lnSpc>
              <a:spcBef>
                <a:spcPts val="0"/>
              </a:spcBef>
              <a:spcAft>
                <a:spcPts val="1600"/>
              </a:spcAft>
              <a:buNone/>
            </a:pPr>
            <a:r>
              <a:rPr lang="en" sz="1800"/>
              <a:t> </a:t>
            </a:r>
          </a:p>
          <a:p>
            <a:pPr lvl="0" rtl="0">
              <a:lnSpc>
                <a:spcPct val="115000"/>
              </a:lnSpc>
              <a:spcBef>
                <a:spcPts val="0"/>
              </a:spcBef>
              <a:spcAft>
                <a:spcPts val="1600"/>
              </a:spcAft>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826575" y="1100551"/>
            <a:ext cx="7490849" cy="3647274"/>
          </a:xfrm>
          <a:prstGeom prst="rect">
            <a:avLst/>
          </a:prstGeom>
          <a:noFill/>
          <a:ln>
            <a:noFill/>
          </a:ln>
        </p:spPr>
      </p:pic>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Sector-wise growth for NG in SE Asia</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1163200" y="493050"/>
            <a:ext cx="7016899" cy="3270174"/>
          </a:xfrm>
          <a:prstGeom prst="rect">
            <a:avLst/>
          </a:prstGeom>
          <a:noFill/>
          <a:ln>
            <a:noFill/>
          </a:ln>
        </p:spPr>
      </p:pic>
      <p:sp>
        <p:nvSpPr>
          <p:cNvPr id="251" name="Shape 251"/>
          <p:cNvSpPr txBox="1"/>
          <p:nvPr/>
        </p:nvSpPr>
        <p:spPr>
          <a:xfrm>
            <a:off x="1273950" y="3836450"/>
            <a:ext cx="6521100" cy="9108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900"/>
              <a:t>Natural Gas Balance in Malaysia </a:t>
            </a:r>
          </a:p>
          <a:p>
            <a:pPr lvl="0" rtl="0" algn="ctr">
              <a:spcBef>
                <a:spcPts val="0"/>
              </a:spcBef>
              <a:buNone/>
            </a:pPr>
            <a:r>
              <a:rPr b="1" lang="en" sz="1900"/>
              <a:t>(Gives a good idea of how net exports are expected to fall)</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368825"/>
            <a:ext cx="8520600" cy="572700"/>
          </a:xfrm>
          <a:prstGeom prst="rect">
            <a:avLst/>
          </a:prstGeom>
        </p:spPr>
        <p:txBody>
          <a:bodyPr anchorCtr="0" anchor="t" bIns="91425" lIns="91425" rIns="91425" tIns="91425">
            <a:noAutofit/>
          </a:bodyPr>
          <a:lstStyle/>
          <a:p>
            <a:pPr lvl="0" rtl="0">
              <a:spcBef>
                <a:spcPts val="0"/>
              </a:spcBef>
              <a:buNone/>
            </a:pPr>
            <a:r>
              <a:rPr b="1" lang="en"/>
              <a:t>Overall Summary</a:t>
            </a:r>
            <a:r>
              <a:rPr b="1" lang="en"/>
              <a:t> </a:t>
            </a:r>
          </a:p>
        </p:txBody>
      </p:sp>
      <p:sp>
        <p:nvSpPr>
          <p:cNvPr id="257" name="Shape 257"/>
          <p:cNvSpPr txBox="1"/>
          <p:nvPr/>
        </p:nvSpPr>
        <p:spPr>
          <a:xfrm>
            <a:off x="537975" y="1034075"/>
            <a:ext cx="8355600" cy="3406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buChar char="●"/>
            </a:pPr>
            <a:r>
              <a:rPr lang="en" sz="1800"/>
              <a:t>Natural gas demand will continue to rise and will increase by about 66% of current levels by 2040 in South East Asia </a:t>
            </a:r>
          </a:p>
          <a:p>
            <a:pPr indent="-342900" lvl="0" marL="457200" rtl="0">
              <a:lnSpc>
                <a:spcPct val="115000"/>
              </a:lnSpc>
              <a:spcBef>
                <a:spcPts val="0"/>
              </a:spcBef>
              <a:spcAft>
                <a:spcPts val="1600"/>
              </a:spcAft>
              <a:buClr>
                <a:srgbClr val="595959"/>
              </a:buClr>
              <a:buSzPct val="100000"/>
              <a:buChar char="●"/>
            </a:pPr>
            <a:r>
              <a:rPr lang="en" sz="1800"/>
              <a:t>It faces stiff competition from coal and hence its share in the economy is expected to reduce though </a:t>
            </a:r>
          </a:p>
          <a:p>
            <a:pPr indent="-342900" lvl="0" marL="457200" rtl="0">
              <a:lnSpc>
                <a:spcPct val="115000"/>
              </a:lnSpc>
              <a:spcBef>
                <a:spcPts val="0"/>
              </a:spcBef>
              <a:spcAft>
                <a:spcPts val="1600"/>
              </a:spcAft>
              <a:buClr>
                <a:srgbClr val="595959"/>
              </a:buClr>
              <a:buSzPct val="100000"/>
              <a:buChar char="●"/>
            </a:pPr>
            <a:r>
              <a:rPr lang="en" sz="1800"/>
              <a:t>South Korea and Japan are the likely destinations for export. LNG terminals and supporting infrastructure will have to be built</a:t>
            </a:r>
          </a:p>
          <a:p>
            <a:pPr indent="-342900" lvl="0" marL="457200" rtl="0">
              <a:lnSpc>
                <a:spcPct val="115000"/>
              </a:lnSpc>
              <a:spcBef>
                <a:spcPts val="0"/>
              </a:spcBef>
              <a:spcAft>
                <a:spcPts val="1600"/>
              </a:spcAft>
              <a:buClr>
                <a:srgbClr val="595959"/>
              </a:buClr>
              <a:buSzPct val="100000"/>
              <a:buChar char="●"/>
            </a:pPr>
            <a:r>
              <a:rPr lang="en" sz="1800"/>
              <a:t>Indigenous use is also major but even for that, there needs to be a supporting infrastructure. No refining capacity, no pipelines. Nothing! </a:t>
            </a:r>
          </a:p>
          <a:p>
            <a:pPr indent="-342900" lvl="0" marL="457200" rtl="0">
              <a:lnSpc>
                <a:spcPct val="115000"/>
              </a:lnSpc>
              <a:spcBef>
                <a:spcPts val="0"/>
              </a:spcBef>
              <a:spcAft>
                <a:spcPts val="1600"/>
              </a:spcAft>
              <a:buClr>
                <a:srgbClr val="595959"/>
              </a:buClr>
              <a:buSzPct val="100000"/>
              <a:buChar char="●"/>
            </a:pPr>
            <a:r>
              <a:rPr lang="en" sz="1800"/>
              <a:t>Price forecasts suggest a price of $10/MMBtu by 2030 while price projections give a more likely number of $12-14/MMBtu</a:t>
            </a:r>
          </a:p>
          <a:p>
            <a:pPr lvl="0" rtl="0">
              <a:lnSpc>
                <a:spcPct val="115000"/>
              </a:lnSpc>
              <a:spcBef>
                <a:spcPts val="0"/>
              </a:spcBef>
              <a:spcAft>
                <a:spcPts val="1600"/>
              </a:spcAft>
              <a:buNone/>
            </a:pPr>
            <a:r>
              <a:rPr lang="en" sz="1800"/>
              <a:t> </a:t>
            </a:r>
          </a:p>
          <a:p>
            <a:pPr lvl="0" rtl="0">
              <a:lnSpc>
                <a:spcPct val="115000"/>
              </a:lnSpc>
              <a:spcBef>
                <a:spcPts val="0"/>
              </a:spcBef>
              <a:spcAft>
                <a:spcPts val="16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368825"/>
            <a:ext cx="8520600" cy="572700"/>
          </a:xfrm>
          <a:prstGeom prst="rect">
            <a:avLst/>
          </a:prstGeom>
        </p:spPr>
        <p:txBody>
          <a:bodyPr anchorCtr="0" anchor="t" bIns="91425" lIns="91425" rIns="91425" tIns="91425">
            <a:noAutofit/>
          </a:bodyPr>
          <a:lstStyle/>
          <a:p>
            <a:pPr lvl="0" rtl="0">
              <a:spcBef>
                <a:spcPts val="0"/>
              </a:spcBef>
              <a:buNone/>
            </a:pPr>
            <a:r>
              <a:rPr b="1" lang="en"/>
              <a:t>References</a:t>
            </a:r>
            <a:r>
              <a:rPr b="1" lang="en"/>
              <a:t> </a:t>
            </a:r>
          </a:p>
        </p:txBody>
      </p:sp>
      <p:sp>
        <p:nvSpPr>
          <p:cNvPr id="263" name="Shape 263"/>
          <p:cNvSpPr txBox="1"/>
          <p:nvPr/>
        </p:nvSpPr>
        <p:spPr>
          <a:xfrm>
            <a:off x="537975" y="1034075"/>
            <a:ext cx="8355600" cy="3406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700" u="sng">
                <a:solidFill>
                  <a:schemeClr val="hlink"/>
                </a:solidFill>
                <a:hlinkClick r:id="rId3"/>
              </a:rPr>
              <a:t>http://www.indexmundi.com/commodities/?commodity=natural-gas&amp;months=12</a:t>
            </a:r>
          </a:p>
          <a:p>
            <a:pPr lvl="0" rtl="0">
              <a:lnSpc>
                <a:spcPct val="115000"/>
              </a:lnSpc>
              <a:spcBef>
                <a:spcPts val="0"/>
              </a:spcBef>
              <a:spcAft>
                <a:spcPts val="1600"/>
              </a:spcAft>
              <a:buNone/>
            </a:pPr>
            <a:r>
              <a:rPr lang="en" sz="1700" u="sng">
                <a:solidFill>
                  <a:schemeClr val="hlink"/>
                </a:solidFill>
                <a:hlinkClick r:id="rId4"/>
              </a:rPr>
              <a:t>https://www.eia.gov/energyexplained/index.cfm?page=natural_gas_factors_affecting_prices</a:t>
            </a:r>
            <a:r>
              <a:rPr lang="en" sz="1700"/>
              <a:t> </a:t>
            </a:r>
          </a:p>
          <a:p>
            <a:pPr lvl="0" rtl="0">
              <a:lnSpc>
                <a:spcPct val="115000"/>
              </a:lnSpc>
              <a:spcBef>
                <a:spcPts val="0"/>
              </a:spcBef>
              <a:spcAft>
                <a:spcPts val="1600"/>
              </a:spcAft>
              <a:buNone/>
            </a:pPr>
            <a:r>
              <a:rPr lang="en" sz="1700" u="sng">
                <a:solidFill>
                  <a:schemeClr val="hlink"/>
                </a:solidFill>
                <a:hlinkClick r:id="rId5"/>
              </a:rPr>
              <a:t>http://www.indexmundi.com/commodities/?commodity=indonesian-liquified-natural-gas&amp;months=120</a:t>
            </a:r>
            <a:r>
              <a:rPr lang="en" sz="1700"/>
              <a:t> </a:t>
            </a:r>
          </a:p>
          <a:p>
            <a:pPr lvl="0" rtl="0">
              <a:lnSpc>
                <a:spcPct val="115000"/>
              </a:lnSpc>
              <a:spcBef>
                <a:spcPts val="0"/>
              </a:spcBef>
              <a:spcAft>
                <a:spcPts val="1600"/>
              </a:spcAft>
              <a:buNone/>
            </a:pPr>
            <a:r>
              <a:rPr lang="en" sz="1700" u="sng">
                <a:solidFill>
                  <a:schemeClr val="hlink"/>
                </a:solidFill>
                <a:hlinkClick r:id="rId6"/>
              </a:rPr>
              <a:t>https://www.iea.org/publications/freepublications/publication/WEO2015_SouthEastAsia.pdf</a:t>
            </a:r>
          </a:p>
          <a:p>
            <a:pPr lvl="0" rtl="0">
              <a:lnSpc>
                <a:spcPct val="115000"/>
              </a:lnSpc>
              <a:spcBef>
                <a:spcPts val="0"/>
              </a:spcBef>
              <a:spcAft>
                <a:spcPts val="1600"/>
              </a:spcAft>
              <a:buNone/>
            </a:pPr>
            <a:r>
              <a:rPr lang="en" sz="1700" u="sng">
                <a:solidFill>
                  <a:schemeClr val="hlink"/>
                </a:solidFill>
                <a:hlinkClick r:id="rId7"/>
              </a:rPr>
              <a:t>http://data.worldbank.org/country/cambodia</a:t>
            </a:r>
            <a:r>
              <a:rPr lang="en" sz="1700"/>
              <a:t> </a:t>
            </a:r>
          </a:p>
          <a:p>
            <a:pPr lvl="0" rtl="0">
              <a:lnSpc>
                <a:spcPct val="115000"/>
              </a:lnSpc>
              <a:spcBef>
                <a:spcPts val="0"/>
              </a:spcBef>
              <a:spcAft>
                <a:spcPts val="1600"/>
              </a:spcAft>
              <a:buNone/>
            </a:pPr>
            <a:r>
              <a:rPr lang="en" sz="1800"/>
              <a:t> </a:t>
            </a:r>
          </a:p>
          <a:p>
            <a:pPr lvl="0" rtl="0">
              <a:lnSpc>
                <a:spcPct val="115000"/>
              </a:lnSpc>
              <a:spcBef>
                <a:spcPts val="0"/>
              </a:spcBef>
              <a:spcAft>
                <a:spcPts val="160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Demand for By-products, NGLs expected to follow NG, generally</a:t>
            </a:r>
          </a:p>
        </p:txBody>
      </p:sp>
      <p:sp>
        <p:nvSpPr>
          <p:cNvPr id="269" name="Shape 269"/>
          <p:cNvSpPr txBox="1"/>
          <p:nvPr>
            <p:ph idx="1" type="body"/>
          </p:nvPr>
        </p:nvSpPr>
        <p:spPr>
          <a:xfrm>
            <a:off x="311700" y="1451025"/>
            <a:ext cx="4265700" cy="3117900"/>
          </a:xfrm>
          <a:prstGeom prst="rect">
            <a:avLst/>
          </a:prstGeom>
        </p:spPr>
        <p:txBody>
          <a:bodyPr anchorCtr="0" anchor="t" bIns="91425" lIns="91425" rIns="91425" tIns="91425">
            <a:noAutofit/>
          </a:bodyPr>
          <a:lstStyle/>
          <a:p>
            <a:pPr indent="-323850" lvl="0" marL="457200" rtl="0">
              <a:spcBef>
                <a:spcPts val="0"/>
              </a:spcBef>
              <a:buSzPct val="100000"/>
            </a:pPr>
            <a:r>
              <a:rPr lang="en" sz="1500"/>
              <a:t>Strong gains in NGLs production (0.3 Mb/d p.a.) according to BP Energy Outlook</a:t>
            </a:r>
          </a:p>
          <a:p>
            <a:pPr indent="-323850" lvl="0" marL="457200" rtl="0">
              <a:spcBef>
                <a:spcPts val="0"/>
              </a:spcBef>
              <a:buSzPct val="100000"/>
            </a:pPr>
            <a:r>
              <a:rPr lang="en" sz="1500"/>
              <a:t>Entire growth in NGL demand stems from emerging economies (like Cambodia), with the trend decline in OECD demand continuing</a:t>
            </a:r>
          </a:p>
          <a:p>
            <a:pPr indent="-323850" lvl="0" marL="457200">
              <a:spcBef>
                <a:spcPts val="0"/>
              </a:spcBef>
              <a:buSzPct val="100000"/>
            </a:pPr>
            <a:r>
              <a:rPr lang="en" sz="1500"/>
              <a:t>If Cambodia were to build up its own capacity to produce and refine, relatively low prices of NG and NGLs could push out competitors in more mature markets that are (planning to) operating with excess capacity. </a:t>
            </a:r>
          </a:p>
        </p:txBody>
      </p:sp>
      <p:pic>
        <p:nvPicPr>
          <p:cNvPr id="270" name="Shape 270"/>
          <p:cNvPicPr preferRelativeResize="0"/>
          <p:nvPr/>
        </p:nvPicPr>
        <p:blipFill>
          <a:blip r:embed="rId3">
            <a:alphaModFix/>
          </a:blip>
          <a:stretch>
            <a:fillRect/>
          </a:stretch>
        </p:blipFill>
        <p:spPr>
          <a:xfrm>
            <a:off x="4765175" y="2115950"/>
            <a:ext cx="4261800" cy="1788046"/>
          </a:xfrm>
          <a:prstGeom prst="rect">
            <a:avLst/>
          </a:prstGeom>
          <a:noFill/>
          <a:ln>
            <a:noFill/>
          </a:ln>
        </p:spPr>
      </p:pic>
      <p:sp>
        <p:nvSpPr>
          <p:cNvPr id="271" name="Shape 271"/>
          <p:cNvSpPr txBox="1"/>
          <p:nvPr/>
        </p:nvSpPr>
        <p:spPr>
          <a:xfrm>
            <a:off x="6489325" y="1856450"/>
            <a:ext cx="1014600" cy="259500"/>
          </a:xfrm>
          <a:prstGeom prst="rect">
            <a:avLst/>
          </a:prstGeom>
          <a:noFill/>
          <a:ln>
            <a:noFill/>
          </a:ln>
        </p:spPr>
        <p:txBody>
          <a:bodyPr anchorCtr="0" anchor="t" bIns="91425" lIns="91425" rIns="91425" tIns="91425">
            <a:noAutofit/>
          </a:bodyPr>
          <a:lstStyle/>
          <a:p>
            <a:pPr lvl="0" algn="ctr">
              <a:spcBef>
                <a:spcPts val="0"/>
              </a:spcBef>
              <a:buNone/>
            </a:pPr>
            <a:r>
              <a:rPr lang="en" sz="1200"/>
              <a:t>[</a:t>
            </a:r>
            <a:r>
              <a:rPr lang="en" sz="1200"/>
              <a:t>mb/d]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The Traditional Process </a:t>
            </a:r>
          </a:p>
          <a:p>
            <a:pPr lvl="0" rtl="0">
              <a:spcBef>
                <a:spcPts val="0"/>
              </a:spcBef>
              <a:buNone/>
            </a:pPr>
            <a:r>
              <a:t/>
            </a:r>
            <a:endParaRPr b="1" sz="2800"/>
          </a:p>
        </p:txBody>
      </p:sp>
      <p:sp>
        <p:nvSpPr>
          <p:cNvPr id="70" name="Shape 70"/>
          <p:cNvSpPr txBox="1"/>
          <p:nvPr/>
        </p:nvSpPr>
        <p:spPr>
          <a:xfrm>
            <a:off x="1051175" y="1617500"/>
            <a:ext cx="1890900" cy="763500"/>
          </a:xfrm>
          <a:prstGeom prst="rect">
            <a:avLst/>
          </a:prstGeom>
          <a:solidFill>
            <a:srgbClr val="93C47D"/>
          </a:solidFill>
          <a:ln>
            <a:noFill/>
          </a:ln>
        </p:spPr>
        <p:txBody>
          <a:bodyPr anchorCtr="0" anchor="t" bIns="91425" lIns="91425" rIns="91425" tIns="91425">
            <a:noAutofit/>
          </a:bodyPr>
          <a:lstStyle/>
          <a:p>
            <a:pPr lvl="0" rtl="0" algn="ctr">
              <a:spcBef>
                <a:spcPts val="0"/>
              </a:spcBef>
              <a:buNone/>
            </a:pPr>
            <a:r>
              <a:rPr b="1" lang="en" sz="1600"/>
              <a:t>Gas from Shallow Wells</a:t>
            </a:r>
          </a:p>
        </p:txBody>
      </p:sp>
      <p:sp>
        <p:nvSpPr>
          <p:cNvPr id="71" name="Shape 71"/>
          <p:cNvSpPr txBox="1"/>
          <p:nvPr/>
        </p:nvSpPr>
        <p:spPr>
          <a:xfrm>
            <a:off x="3709712" y="1617500"/>
            <a:ext cx="1890900" cy="763500"/>
          </a:xfrm>
          <a:prstGeom prst="rect">
            <a:avLst/>
          </a:prstGeom>
          <a:solidFill>
            <a:srgbClr val="93C47D"/>
          </a:solidFill>
          <a:ln>
            <a:noFill/>
          </a:ln>
        </p:spPr>
        <p:txBody>
          <a:bodyPr anchorCtr="0" anchor="t" bIns="91425" lIns="91425" rIns="91425" tIns="91425">
            <a:noAutofit/>
          </a:bodyPr>
          <a:lstStyle/>
          <a:p>
            <a:pPr lvl="0" rtl="0" algn="ctr">
              <a:spcBef>
                <a:spcPts val="0"/>
              </a:spcBef>
              <a:buNone/>
            </a:pPr>
            <a:r>
              <a:rPr b="1" lang="en" sz="1600"/>
              <a:t>Transported via Bamboo Pipes</a:t>
            </a:r>
          </a:p>
        </p:txBody>
      </p:sp>
      <p:sp>
        <p:nvSpPr>
          <p:cNvPr id="72" name="Shape 72"/>
          <p:cNvSpPr txBox="1"/>
          <p:nvPr/>
        </p:nvSpPr>
        <p:spPr>
          <a:xfrm>
            <a:off x="6368275" y="1506050"/>
            <a:ext cx="1890900" cy="1104600"/>
          </a:xfrm>
          <a:prstGeom prst="rect">
            <a:avLst/>
          </a:prstGeom>
          <a:solidFill>
            <a:srgbClr val="93C47D"/>
          </a:solidFill>
          <a:ln>
            <a:noFill/>
          </a:ln>
        </p:spPr>
        <p:txBody>
          <a:bodyPr anchorCtr="0" anchor="t" bIns="91425" lIns="91425" rIns="91425" tIns="91425">
            <a:noAutofit/>
          </a:bodyPr>
          <a:lstStyle/>
          <a:p>
            <a:pPr lvl="0" rtl="0" algn="ctr">
              <a:spcBef>
                <a:spcPts val="0"/>
              </a:spcBef>
              <a:buNone/>
            </a:pPr>
            <a:r>
              <a:rPr b="1" lang="en" sz="1600"/>
              <a:t>Gas Fired Evaporators to generate salt from brine</a:t>
            </a:r>
          </a:p>
        </p:txBody>
      </p:sp>
      <p:sp>
        <p:nvSpPr>
          <p:cNvPr id="73" name="Shape 73"/>
          <p:cNvSpPr/>
          <p:nvPr/>
        </p:nvSpPr>
        <p:spPr>
          <a:xfrm>
            <a:off x="3020800" y="1967675"/>
            <a:ext cx="610200" cy="170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5679350" y="1967675"/>
            <a:ext cx="610200" cy="170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5" name="Shape 75"/>
          <p:cNvPicPr preferRelativeResize="0"/>
          <p:nvPr/>
        </p:nvPicPr>
        <p:blipFill>
          <a:blip r:embed="rId3">
            <a:alphaModFix/>
          </a:blip>
          <a:stretch>
            <a:fillRect/>
          </a:stretch>
        </p:blipFill>
        <p:spPr>
          <a:xfrm>
            <a:off x="1938612" y="2980775"/>
            <a:ext cx="2406225" cy="1695774"/>
          </a:xfrm>
          <a:prstGeom prst="rect">
            <a:avLst/>
          </a:prstGeom>
          <a:noFill/>
          <a:ln>
            <a:noFill/>
          </a:ln>
        </p:spPr>
      </p:pic>
      <p:pic>
        <p:nvPicPr>
          <p:cNvPr id="76" name="Shape 76"/>
          <p:cNvPicPr preferRelativeResize="0"/>
          <p:nvPr/>
        </p:nvPicPr>
        <p:blipFill>
          <a:blip r:embed="rId4">
            <a:alphaModFix/>
          </a:blip>
          <a:stretch>
            <a:fillRect/>
          </a:stretch>
        </p:blipFill>
        <p:spPr>
          <a:xfrm>
            <a:off x="4705125" y="2980775"/>
            <a:ext cx="2264256" cy="16957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NGL/ By-product Markets</a:t>
            </a:r>
          </a:p>
        </p:txBody>
      </p:sp>
      <p:sp>
        <p:nvSpPr>
          <p:cNvPr id="277" name="Shape 277"/>
          <p:cNvSpPr txBox="1"/>
          <p:nvPr>
            <p:ph idx="1" type="body"/>
          </p:nvPr>
        </p:nvSpPr>
        <p:spPr>
          <a:xfrm>
            <a:off x="104850" y="976350"/>
            <a:ext cx="8520600" cy="3895500"/>
          </a:xfrm>
          <a:prstGeom prst="rect">
            <a:avLst/>
          </a:prstGeom>
        </p:spPr>
        <p:txBody>
          <a:bodyPr anchorCtr="0" anchor="t" bIns="91425" lIns="91425" rIns="91425" tIns="91425">
            <a:noAutofit/>
          </a:bodyPr>
          <a:lstStyle/>
          <a:p>
            <a:pPr lvl="0">
              <a:lnSpc>
                <a:spcPct val="100000"/>
              </a:lnSpc>
              <a:spcBef>
                <a:spcPts val="0"/>
              </a:spcBef>
              <a:buNone/>
            </a:pPr>
            <a:r>
              <a:rPr lang="en"/>
              <a:t>Butane</a:t>
            </a:r>
          </a:p>
          <a:p>
            <a:pPr indent="-336550" lvl="0" marL="457200" rtl="0">
              <a:lnSpc>
                <a:spcPct val="100000"/>
              </a:lnSpc>
              <a:spcBef>
                <a:spcPts val="0"/>
              </a:spcBef>
              <a:buSzPct val="100000"/>
            </a:pPr>
            <a:r>
              <a:rPr lang="en" sz="1700"/>
              <a:t>N-butane mixed with gasoline to increase its volatility</a:t>
            </a:r>
          </a:p>
          <a:p>
            <a:pPr indent="-228600" lvl="1" marL="914400" rtl="0">
              <a:lnSpc>
                <a:spcPct val="100000"/>
              </a:lnSpc>
              <a:spcBef>
                <a:spcPts val="0"/>
              </a:spcBef>
            </a:pPr>
            <a:r>
              <a:rPr lang="en"/>
              <a:t>Mixed with propane to create LPG a widely used domestic fuel with application across all sectors in emerging economies </a:t>
            </a:r>
          </a:p>
          <a:p>
            <a:pPr indent="-228600" lvl="0" marL="457200" rtl="0">
              <a:lnSpc>
                <a:spcPct val="100000"/>
              </a:lnSpc>
              <a:spcBef>
                <a:spcPts val="0"/>
              </a:spcBef>
            </a:pPr>
            <a:r>
              <a:rPr lang="en" sz="1700"/>
              <a:t>Converted to isobutane through isomerization</a:t>
            </a:r>
            <a:r>
              <a:rPr lang="en"/>
              <a:t> </a:t>
            </a:r>
          </a:p>
          <a:p>
            <a:pPr indent="-228600" lvl="1" marL="914400" rtl="0">
              <a:lnSpc>
                <a:spcPct val="100000"/>
              </a:lnSpc>
              <a:spcBef>
                <a:spcPts val="0"/>
              </a:spcBef>
            </a:pPr>
            <a:r>
              <a:rPr lang="en"/>
              <a:t>Alternative to CFCs in deodorants, propellants, refrigerants </a:t>
            </a:r>
          </a:p>
          <a:p>
            <a:pPr lvl="0" rtl="0">
              <a:lnSpc>
                <a:spcPct val="100000"/>
              </a:lnSpc>
              <a:spcBef>
                <a:spcPts val="0"/>
              </a:spcBef>
              <a:buNone/>
            </a:pPr>
            <a:r>
              <a:rPr lang="en"/>
              <a:t>Propane</a:t>
            </a:r>
          </a:p>
          <a:p>
            <a:pPr indent="-336550" lvl="0" marL="457200" rtl="0">
              <a:lnSpc>
                <a:spcPct val="100000"/>
              </a:lnSpc>
              <a:spcBef>
                <a:spcPts val="0"/>
              </a:spcBef>
              <a:buSzPct val="100000"/>
            </a:pPr>
            <a:r>
              <a:rPr lang="en" sz="1700"/>
              <a:t>Development</a:t>
            </a:r>
            <a:r>
              <a:rPr lang="en" sz="1700"/>
              <a:t> of propane engines stands to increase propane demand worldwide if it can compete with natural gas/ electric generation sources</a:t>
            </a:r>
          </a:p>
          <a:p>
            <a:pPr indent="-336550" lvl="0" marL="457200">
              <a:lnSpc>
                <a:spcPct val="100000"/>
              </a:lnSpc>
              <a:spcBef>
                <a:spcPts val="0"/>
              </a:spcBef>
              <a:buSzPct val="100000"/>
            </a:pPr>
            <a:r>
              <a:rPr lang="en" sz="1700"/>
              <a:t>R</a:t>
            </a:r>
            <a:r>
              <a:rPr lang="en" sz="1700"/>
              <a:t>esidential/commercial heating and cooking, chemical (ethylene and propylene) production, industrial fuel, engine fuel, and other smaller fuel uses (farm, town gas, and refinery)</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NGL/ By-product Markets </a:t>
            </a:r>
          </a:p>
        </p:txBody>
      </p:sp>
      <p:sp>
        <p:nvSpPr>
          <p:cNvPr id="283" name="Shape 283"/>
          <p:cNvSpPr txBox="1"/>
          <p:nvPr>
            <p:ph idx="1" type="body"/>
          </p:nvPr>
        </p:nvSpPr>
        <p:spPr>
          <a:xfrm>
            <a:off x="311700" y="1152475"/>
            <a:ext cx="8520600" cy="3707700"/>
          </a:xfrm>
          <a:prstGeom prst="rect">
            <a:avLst/>
          </a:prstGeom>
        </p:spPr>
        <p:txBody>
          <a:bodyPr anchorCtr="0" anchor="t" bIns="91425" lIns="91425" rIns="91425" tIns="91425">
            <a:noAutofit/>
          </a:bodyPr>
          <a:lstStyle/>
          <a:p>
            <a:pPr lvl="0" rtl="0">
              <a:spcBef>
                <a:spcPts val="0"/>
              </a:spcBef>
              <a:buNone/>
            </a:pPr>
            <a:r>
              <a:rPr lang="en"/>
              <a:t>Ethane</a:t>
            </a:r>
          </a:p>
          <a:p>
            <a:pPr indent="-336550" lvl="0" marL="457200" rtl="0">
              <a:spcBef>
                <a:spcPts val="0"/>
              </a:spcBef>
              <a:buSzPct val="100000"/>
            </a:pPr>
            <a:r>
              <a:rPr lang="en" sz="1700"/>
              <a:t>Used with propane to make ethylene and propylene in the manufacture of plastic and other products</a:t>
            </a:r>
          </a:p>
          <a:p>
            <a:pPr lvl="0" rtl="0">
              <a:spcBef>
                <a:spcPts val="0"/>
              </a:spcBef>
              <a:buNone/>
            </a:pPr>
            <a:r>
              <a:rPr lang="en"/>
              <a:t>Naphtha/ Fuel Oils</a:t>
            </a:r>
          </a:p>
          <a:p>
            <a:pPr indent="-336550" lvl="0" marL="457200" rtl="0">
              <a:spcBef>
                <a:spcPts val="0"/>
              </a:spcBef>
              <a:buSzPct val="100000"/>
            </a:pPr>
            <a:r>
              <a:rPr lang="en" sz="1700"/>
              <a:t>Feedstocks for heat generation across industries</a:t>
            </a:r>
          </a:p>
          <a:p>
            <a:pPr indent="-336550" lvl="0" marL="457200" rtl="0">
              <a:spcBef>
                <a:spcPts val="0"/>
              </a:spcBef>
              <a:buSzPct val="100000"/>
            </a:pPr>
            <a:r>
              <a:rPr lang="en" sz="1700"/>
              <a:t>Blending agents in other refinery processes</a:t>
            </a:r>
          </a:p>
          <a:p>
            <a:pPr lvl="0" rtl="0">
              <a:spcBef>
                <a:spcPts val="0"/>
              </a:spcBef>
              <a:buNone/>
            </a:pPr>
            <a:r>
              <a:rPr lang="en"/>
              <a:t>Hydrogen Sulfide</a:t>
            </a:r>
          </a:p>
          <a:p>
            <a:pPr indent="-336550" lvl="0" marL="457200">
              <a:spcBef>
                <a:spcPts val="0"/>
              </a:spcBef>
              <a:buSzPct val="100000"/>
            </a:pPr>
            <a:r>
              <a:rPr lang="en" sz="1700"/>
              <a:t>Elemental sulfide, organosulfur compounds used in papermaking, qualitative inorganic analysis of metal ions, separation of heavy water, beauty products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163625" y="451925"/>
            <a:ext cx="8520600" cy="572700"/>
          </a:xfrm>
          <a:prstGeom prst="rect">
            <a:avLst/>
          </a:prstGeom>
        </p:spPr>
        <p:txBody>
          <a:bodyPr anchorCtr="0" anchor="t" bIns="91425" lIns="91425" rIns="91425" tIns="91425">
            <a:noAutofit/>
          </a:bodyPr>
          <a:lstStyle/>
          <a:p>
            <a:pPr lvl="0">
              <a:spcBef>
                <a:spcPts val="0"/>
              </a:spcBef>
              <a:buNone/>
            </a:pPr>
            <a:r>
              <a:rPr lang="en"/>
              <a:t>Demand Projections SE Asia</a:t>
            </a:r>
          </a:p>
        </p:txBody>
      </p:sp>
      <p:graphicFrame>
        <p:nvGraphicFramePr>
          <p:cNvPr id="289" name="Shape 289"/>
          <p:cNvGraphicFramePr/>
          <p:nvPr/>
        </p:nvGraphicFramePr>
        <p:xfrm>
          <a:off x="153125" y="1104225"/>
          <a:ext cx="3000000" cy="3000000"/>
        </p:xfrm>
        <a:graphic>
          <a:graphicData uri="http://schemas.openxmlformats.org/drawingml/2006/table">
            <a:tbl>
              <a:tblPr>
                <a:noFill/>
                <a:tableStyleId>{1D57D1A3-BB1C-455A-B5FF-DE7A93261428}</a:tableStyleId>
              </a:tblPr>
              <a:tblGrid>
                <a:gridCol w="1946800"/>
                <a:gridCol w="6277650"/>
              </a:tblGrid>
              <a:tr h="820250">
                <a:tc>
                  <a:txBody>
                    <a:bodyPr>
                      <a:noAutofit/>
                    </a:bodyPr>
                    <a:lstStyle/>
                    <a:p>
                      <a:pPr lvl="0">
                        <a:spcBef>
                          <a:spcPts val="0"/>
                        </a:spcBef>
                        <a:buNone/>
                      </a:pPr>
                      <a:r>
                        <a:rPr lang="en"/>
                        <a:t>Butane</a:t>
                      </a:r>
                    </a:p>
                  </a:txBody>
                  <a:tcPr marT="91425" marB="91425" marR="91425" marL="91425"/>
                </a:tc>
                <a:tc>
                  <a:txBody>
                    <a:bodyPr>
                      <a:noAutofit/>
                    </a:bodyPr>
                    <a:lstStyle/>
                    <a:p>
                      <a:pPr lvl="0">
                        <a:spcBef>
                          <a:spcPts val="0"/>
                        </a:spcBef>
                        <a:buNone/>
                      </a:pPr>
                      <a:r>
                        <a:rPr lang="en"/>
                        <a:t>4.2% </a:t>
                      </a:r>
                      <a:r>
                        <a:rPr lang="en"/>
                        <a:t>growth per year</a:t>
                      </a:r>
                      <a:r>
                        <a:rPr lang="en"/>
                        <a:t> (vs. global 2.8%)</a:t>
                      </a:r>
                    </a:p>
                    <a:p>
                      <a:pPr lvl="0">
                        <a:spcBef>
                          <a:spcPts val="0"/>
                        </a:spcBef>
                        <a:buNone/>
                      </a:pPr>
                      <a:r>
                        <a:rPr lang="en"/>
                        <a:t>Current demand: </a:t>
                      </a:r>
                      <a:r>
                        <a:rPr lang="en">
                          <a:solidFill>
                            <a:schemeClr val="dk1"/>
                          </a:solidFill>
                        </a:rPr>
                        <a:t>37% of world = 52 MM tons per year</a:t>
                      </a:r>
                    </a:p>
                    <a:p>
                      <a:pPr lvl="0">
                        <a:spcBef>
                          <a:spcPts val="0"/>
                        </a:spcBef>
                        <a:buNone/>
                      </a:pPr>
                      <a:r>
                        <a:rPr lang="en">
                          <a:solidFill>
                            <a:schemeClr val="dk1"/>
                          </a:solidFill>
                        </a:rPr>
                        <a:t>2027 demand: 80 MM tons per year</a:t>
                      </a:r>
                    </a:p>
                  </a:txBody>
                  <a:tcPr marT="91425" marB="91425" marR="91425" marL="91425"/>
                </a:tc>
              </a:tr>
              <a:tr h="879225">
                <a:tc>
                  <a:txBody>
                    <a:bodyPr>
                      <a:noAutofit/>
                    </a:bodyPr>
                    <a:lstStyle/>
                    <a:p>
                      <a:pPr lvl="0">
                        <a:spcBef>
                          <a:spcPts val="0"/>
                        </a:spcBef>
                        <a:buNone/>
                      </a:pPr>
                      <a:r>
                        <a:rPr lang="en"/>
                        <a:t>Propane</a:t>
                      </a:r>
                    </a:p>
                  </a:txBody>
                  <a:tcPr marT="91425" marB="91425" marR="91425" marL="91425"/>
                </a:tc>
                <a:tc>
                  <a:txBody>
                    <a:bodyPr>
                      <a:noAutofit/>
                    </a:bodyPr>
                    <a:lstStyle/>
                    <a:p>
                      <a:pPr lvl="0">
                        <a:spcBef>
                          <a:spcPts val="0"/>
                        </a:spcBef>
                        <a:buNone/>
                      </a:pPr>
                      <a:r>
                        <a:rPr lang="en"/>
                        <a:t>3.8</a:t>
                      </a:r>
                      <a:r>
                        <a:rPr lang="en"/>
                        <a:t>% growth per year</a:t>
                      </a:r>
                      <a:r>
                        <a:rPr lang="en"/>
                        <a:t> (vs. global 2.7%)</a:t>
                      </a:r>
                    </a:p>
                    <a:p>
                      <a:pPr lvl="0">
                        <a:spcBef>
                          <a:spcPts val="0"/>
                        </a:spcBef>
                        <a:buNone/>
                      </a:pPr>
                      <a:r>
                        <a:rPr lang="en"/>
                        <a:t>Current demand: 20 MM tons per year</a:t>
                      </a:r>
                    </a:p>
                    <a:p>
                      <a:pPr lvl="0">
                        <a:spcBef>
                          <a:spcPts val="0"/>
                        </a:spcBef>
                        <a:buNone/>
                      </a:pPr>
                      <a:r>
                        <a:rPr lang="en"/>
                        <a:t>2027 demand: </a:t>
                      </a:r>
                      <a:r>
                        <a:rPr lang="en"/>
                        <a:t>30</a:t>
                      </a:r>
                      <a:r>
                        <a:rPr lang="en"/>
                        <a:t> MM tons per year</a:t>
                      </a:r>
                    </a:p>
                  </a:txBody>
                  <a:tcPr marT="91425" marB="91425" marR="91425" marL="91425"/>
                </a:tc>
              </a:tr>
              <a:tr h="812375">
                <a:tc>
                  <a:txBody>
                    <a:bodyPr>
                      <a:noAutofit/>
                    </a:bodyPr>
                    <a:lstStyle/>
                    <a:p>
                      <a:pPr lvl="0">
                        <a:spcBef>
                          <a:spcPts val="0"/>
                        </a:spcBef>
                        <a:buNone/>
                      </a:pPr>
                      <a:r>
                        <a:rPr lang="en">
                          <a:solidFill>
                            <a:schemeClr val="dk1"/>
                          </a:solidFill>
                        </a:rPr>
                        <a:t>Naphtha </a:t>
                      </a:r>
                    </a:p>
                  </a:txBody>
                  <a:tcPr marT="91425" marB="91425" marR="91425" marL="91425"/>
                </a:tc>
                <a:tc>
                  <a:txBody>
                    <a:bodyPr>
                      <a:noAutofit/>
                    </a:bodyPr>
                    <a:lstStyle/>
                    <a:p>
                      <a:pPr lvl="0">
                        <a:spcBef>
                          <a:spcPts val="0"/>
                        </a:spcBef>
                        <a:buNone/>
                      </a:pPr>
                      <a:r>
                        <a:rPr lang="en"/>
                        <a:t>1.6% growth per year (conservatively matching global)</a:t>
                      </a:r>
                    </a:p>
                    <a:p>
                      <a:pPr lvl="0">
                        <a:spcBef>
                          <a:spcPts val="0"/>
                        </a:spcBef>
                        <a:buNone/>
                      </a:pPr>
                      <a:r>
                        <a:rPr lang="en"/>
                        <a:t>Current demand: 16% of Asia demand based on 2015, 2.9MM tons per year</a:t>
                      </a:r>
                    </a:p>
                    <a:p>
                      <a:pPr lvl="0">
                        <a:spcBef>
                          <a:spcPts val="0"/>
                        </a:spcBef>
                        <a:buNone/>
                      </a:pPr>
                      <a:r>
                        <a:rPr lang="en"/>
                        <a:t>2027 demand: 3.4MM tons per year</a:t>
                      </a:r>
                    </a:p>
                    <a:p>
                      <a:pPr lvl="0">
                        <a:spcBef>
                          <a:spcPts val="0"/>
                        </a:spcBef>
                        <a:buNone/>
                      </a:pPr>
                      <a:r>
                        <a:t/>
                      </a:r>
                      <a:endParaRPr/>
                    </a:p>
                  </a:txBody>
                  <a:tcPr marT="91425" marB="91425" marR="91425" marL="91425"/>
                </a:tc>
              </a:tr>
              <a:tr h="812375">
                <a:tc>
                  <a:txBody>
                    <a:bodyPr>
                      <a:noAutofit/>
                    </a:bodyPr>
                    <a:lstStyle/>
                    <a:p>
                      <a:pPr lvl="0" rtl="0">
                        <a:spcBef>
                          <a:spcPts val="0"/>
                        </a:spcBef>
                        <a:buNone/>
                      </a:pPr>
                      <a:r>
                        <a:rPr lang="en">
                          <a:solidFill>
                            <a:schemeClr val="dk1"/>
                          </a:solidFill>
                        </a:rPr>
                        <a:t>Sulfur</a:t>
                      </a:r>
                    </a:p>
                  </a:txBody>
                  <a:tcPr marT="91425" marB="91425" marR="91425" marL="91425"/>
                </a:tc>
                <a:tc>
                  <a:txBody>
                    <a:bodyPr>
                      <a:noAutofit/>
                    </a:bodyPr>
                    <a:lstStyle/>
                    <a:p>
                      <a:pPr lvl="0" rtl="0">
                        <a:spcBef>
                          <a:spcPts val="0"/>
                        </a:spcBef>
                        <a:buNone/>
                      </a:pPr>
                      <a:r>
                        <a:rPr lang="en"/>
                        <a:t>Steady, won’t drive further economics</a:t>
                      </a: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Price</a:t>
            </a:r>
            <a:r>
              <a:rPr lang="en"/>
              <a:t> Projections SE Asia</a:t>
            </a:r>
          </a:p>
        </p:txBody>
      </p:sp>
      <p:graphicFrame>
        <p:nvGraphicFramePr>
          <p:cNvPr id="295" name="Shape 295"/>
          <p:cNvGraphicFramePr/>
          <p:nvPr/>
        </p:nvGraphicFramePr>
        <p:xfrm>
          <a:off x="311700" y="1152475"/>
          <a:ext cx="3000000" cy="3000000"/>
        </p:xfrm>
        <a:graphic>
          <a:graphicData uri="http://schemas.openxmlformats.org/drawingml/2006/table">
            <a:tbl>
              <a:tblPr>
                <a:noFill/>
                <a:tableStyleId>{1D57D1A3-BB1C-455A-B5FF-DE7A93261428}</a:tableStyleId>
              </a:tblPr>
              <a:tblGrid>
                <a:gridCol w="1769825"/>
                <a:gridCol w="6206400"/>
              </a:tblGrid>
              <a:tr h="820250">
                <a:tc>
                  <a:txBody>
                    <a:bodyPr>
                      <a:noAutofit/>
                    </a:bodyPr>
                    <a:lstStyle/>
                    <a:p>
                      <a:pPr lvl="0" rtl="0">
                        <a:spcBef>
                          <a:spcPts val="0"/>
                        </a:spcBef>
                        <a:buNone/>
                      </a:pPr>
                      <a:r>
                        <a:rPr lang="en"/>
                        <a:t>Butane</a:t>
                      </a:r>
                    </a:p>
                  </a:txBody>
                  <a:tcPr marT="91425" marB="91425" marR="91425" marL="91425"/>
                </a:tc>
                <a:tc>
                  <a:txBody>
                    <a:bodyPr>
                      <a:noAutofit/>
                    </a:bodyPr>
                    <a:lstStyle/>
                    <a:p>
                      <a:pPr lvl="0">
                        <a:spcBef>
                          <a:spcPts val="0"/>
                        </a:spcBef>
                        <a:buNone/>
                      </a:pPr>
                      <a:r>
                        <a:rPr lang="en"/>
                        <a:t>2.5</a:t>
                      </a:r>
                      <a:r>
                        <a:rPr lang="en"/>
                        <a:t>% growth per year (assuming prices follow the price of natural gas)</a:t>
                      </a:r>
                    </a:p>
                    <a:p>
                      <a:pPr lvl="0">
                        <a:spcBef>
                          <a:spcPts val="0"/>
                        </a:spcBef>
                        <a:buNone/>
                      </a:pPr>
                      <a:r>
                        <a:rPr lang="en">
                          <a:solidFill>
                            <a:schemeClr val="dk1"/>
                          </a:solidFill>
                        </a:rPr>
                        <a:t>Current price: $438/ mt</a:t>
                      </a:r>
                    </a:p>
                    <a:p>
                      <a:pPr lvl="0" rtl="0">
                        <a:spcBef>
                          <a:spcPts val="0"/>
                        </a:spcBef>
                        <a:buClr>
                          <a:schemeClr val="dk1"/>
                        </a:buClr>
                        <a:buSzPct val="78571"/>
                        <a:buFont typeface="Arial"/>
                        <a:buNone/>
                      </a:pPr>
                      <a:r>
                        <a:rPr lang="en">
                          <a:solidFill>
                            <a:schemeClr val="dk1"/>
                          </a:solidFill>
                        </a:rPr>
                        <a:t>2027 price: $533/ mt</a:t>
                      </a:r>
                    </a:p>
                  </a:txBody>
                  <a:tcPr marT="91425" marB="91425" marR="91425" marL="91425"/>
                </a:tc>
              </a:tr>
              <a:tr h="820250">
                <a:tc>
                  <a:txBody>
                    <a:bodyPr>
                      <a:noAutofit/>
                    </a:bodyPr>
                    <a:lstStyle/>
                    <a:p>
                      <a:pPr lvl="0" rtl="0">
                        <a:spcBef>
                          <a:spcPts val="0"/>
                        </a:spcBef>
                        <a:buNone/>
                      </a:pPr>
                      <a:r>
                        <a:rPr lang="en"/>
                        <a:t>Propane</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2.5</a:t>
                      </a:r>
                      <a:r>
                        <a:rPr lang="en"/>
                        <a:t>% growth per year through 2025 </a:t>
                      </a:r>
                      <a:r>
                        <a:rPr lang="en">
                          <a:solidFill>
                            <a:schemeClr val="dk1"/>
                          </a:solidFill>
                        </a:rPr>
                        <a:t>(assuming prices follow the price of NG)</a:t>
                      </a:r>
                    </a:p>
                    <a:p>
                      <a:pPr lvl="0">
                        <a:spcBef>
                          <a:spcPts val="0"/>
                        </a:spcBef>
                        <a:buNone/>
                      </a:pPr>
                      <a:r>
                        <a:rPr lang="en"/>
                        <a:t>Current price: $388/ mt</a:t>
                      </a:r>
                    </a:p>
                    <a:p>
                      <a:pPr lvl="0" rtl="0">
                        <a:spcBef>
                          <a:spcPts val="0"/>
                        </a:spcBef>
                        <a:buNone/>
                      </a:pPr>
                      <a:r>
                        <a:rPr lang="en"/>
                        <a:t>2027 price: $472/ mt</a:t>
                      </a:r>
                    </a:p>
                  </a:txBody>
                  <a:tcPr marT="91425" marB="91425" marR="91425" marL="91425"/>
                </a:tc>
              </a:tr>
              <a:tr h="812375">
                <a:tc>
                  <a:txBody>
                    <a:bodyPr>
                      <a:noAutofit/>
                    </a:bodyPr>
                    <a:lstStyle/>
                    <a:p>
                      <a:pPr lvl="0" rtl="0">
                        <a:spcBef>
                          <a:spcPts val="0"/>
                        </a:spcBef>
                        <a:buNone/>
                      </a:pPr>
                      <a:r>
                        <a:rPr lang="en">
                          <a:solidFill>
                            <a:schemeClr val="dk1"/>
                          </a:solidFill>
                        </a:rPr>
                        <a:t>NGL’s (Naptha) </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Clr>
                          <a:schemeClr val="dk1"/>
                        </a:buClr>
                        <a:buSzPct val="78571"/>
                        <a:buFont typeface="Arial"/>
                        <a:buNone/>
                      </a:pPr>
                      <a:r>
                        <a:rPr lang="en">
                          <a:solidFill>
                            <a:schemeClr val="dk1"/>
                          </a:solidFill>
                        </a:rPr>
                        <a:t>2.5% growth per year (assuming prices follow the price of natural gas)</a:t>
                      </a:r>
                    </a:p>
                    <a:p>
                      <a:pPr lvl="0">
                        <a:spcBef>
                          <a:spcPts val="0"/>
                        </a:spcBef>
                        <a:buClr>
                          <a:schemeClr val="dk1"/>
                        </a:buClr>
                        <a:buSzPct val="78571"/>
                        <a:buFont typeface="Arial"/>
                        <a:buNone/>
                      </a:pPr>
                      <a:r>
                        <a:rPr lang="en">
                          <a:solidFill>
                            <a:schemeClr val="dk1"/>
                          </a:solidFill>
                        </a:rPr>
                        <a:t>Current price: $438/ mt</a:t>
                      </a:r>
                    </a:p>
                    <a:p>
                      <a:pPr lvl="0" rtl="0">
                        <a:spcBef>
                          <a:spcPts val="0"/>
                        </a:spcBef>
                        <a:buClr>
                          <a:schemeClr val="dk1"/>
                        </a:buClr>
                        <a:buSzPct val="78571"/>
                        <a:buFont typeface="Arial"/>
                        <a:buNone/>
                      </a:pPr>
                      <a:r>
                        <a:rPr lang="en">
                          <a:solidFill>
                            <a:schemeClr val="dk1"/>
                          </a:solidFill>
                        </a:rPr>
                        <a:t>2027 price: $591/ mt</a:t>
                      </a:r>
                    </a:p>
                  </a:txBody>
                  <a:tcPr marT="91425" marB="91425" marR="91425" marL="91425">
                    <a:lnL cap="flat" cmpd="sng" w="9525">
                      <a:solidFill>
                        <a:srgbClr val="9E9E9E"/>
                      </a:solidFill>
                      <a:prstDash val="solid"/>
                      <a:round/>
                      <a:headEnd len="med" w="med" type="none"/>
                      <a:tailEnd len="med" w="med" type="none"/>
                    </a:lnL>
                  </a:tcPr>
                </a:tc>
              </a:tr>
              <a:tr h="812375">
                <a:tc>
                  <a:txBody>
                    <a:bodyPr>
                      <a:noAutofit/>
                    </a:bodyPr>
                    <a:lstStyle/>
                    <a:p>
                      <a:pPr lvl="0" rtl="0">
                        <a:spcBef>
                          <a:spcPts val="0"/>
                        </a:spcBef>
                        <a:buNone/>
                      </a:pPr>
                      <a:r>
                        <a:rPr lang="en">
                          <a:solidFill>
                            <a:schemeClr val="dk1"/>
                          </a:solidFill>
                        </a:rPr>
                        <a:t>Sulfur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t>70-80 USD$/ton</a:t>
                      </a:r>
                    </a:p>
                  </a:txBody>
                  <a:tcPr marT="91425" marB="91425" marR="91425" marL="91425">
                    <a:lnL cap="flat" cmpd="sng" w="9525">
                      <a:solidFill>
                        <a:srgbClr val="9E9E9E"/>
                      </a:solidFill>
                      <a:prstDash val="solid"/>
                      <a:round/>
                      <a:headEnd len="med" w="med" type="none"/>
                      <a:tailEnd len="med" w="med" type="none"/>
                    </a:ln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210600"/>
            <a:ext cx="8520600" cy="572700"/>
          </a:xfrm>
          <a:prstGeom prst="rect">
            <a:avLst/>
          </a:prstGeom>
        </p:spPr>
        <p:txBody>
          <a:bodyPr anchorCtr="0" anchor="t" bIns="91425" lIns="91425" rIns="91425" tIns="91425">
            <a:noAutofit/>
          </a:bodyPr>
          <a:lstStyle/>
          <a:p>
            <a:pPr lvl="0" rtl="0">
              <a:spcBef>
                <a:spcPts val="0"/>
              </a:spcBef>
              <a:buNone/>
            </a:pPr>
            <a:r>
              <a:rPr lang="en"/>
              <a:t>Technical Overview of Natural Gas Processing</a:t>
            </a:r>
          </a:p>
        </p:txBody>
      </p:sp>
      <p:pic>
        <p:nvPicPr>
          <p:cNvPr descr="1.PNG" id="301" name="Shape 301"/>
          <p:cNvPicPr preferRelativeResize="0"/>
          <p:nvPr/>
        </p:nvPicPr>
        <p:blipFill>
          <a:blip r:embed="rId3">
            <a:alphaModFix/>
          </a:blip>
          <a:stretch>
            <a:fillRect/>
          </a:stretch>
        </p:blipFill>
        <p:spPr>
          <a:xfrm>
            <a:off x="359399" y="877375"/>
            <a:ext cx="7693699" cy="3745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Plot Plan Overview</a:t>
            </a:r>
          </a:p>
        </p:txBody>
      </p:sp>
      <p:pic>
        <p:nvPicPr>
          <p:cNvPr id="307" name="Shape 307"/>
          <p:cNvPicPr preferRelativeResize="0"/>
          <p:nvPr/>
        </p:nvPicPr>
        <p:blipFill rotWithShape="1">
          <a:blip r:embed="rId3">
            <a:alphaModFix/>
          </a:blip>
          <a:srcRect b="32813" l="0" r="0" t="0"/>
          <a:stretch/>
        </p:blipFill>
        <p:spPr>
          <a:xfrm>
            <a:off x="23775" y="1017724"/>
            <a:ext cx="7420049" cy="4125774"/>
          </a:xfrm>
          <a:prstGeom prst="rect">
            <a:avLst/>
          </a:prstGeom>
          <a:noFill/>
          <a:ln>
            <a:noFill/>
          </a:ln>
        </p:spPr>
      </p:pic>
      <p:sp>
        <p:nvSpPr>
          <p:cNvPr id="308" name="Shape 308"/>
          <p:cNvSpPr txBox="1"/>
          <p:nvPr/>
        </p:nvSpPr>
        <p:spPr>
          <a:xfrm>
            <a:off x="7396725" y="955550"/>
            <a:ext cx="1639800" cy="2972700"/>
          </a:xfrm>
          <a:prstGeom prst="rect">
            <a:avLst/>
          </a:prstGeom>
          <a:noFill/>
          <a:ln>
            <a:noFill/>
          </a:ln>
        </p:spPr>
        <p:txBody>
          <a:bodyPr anchorCtr="0" anchor="t" bIns="91425" lIns="91425" rIns="91425" tIns="91425">
            <a:noAutofit/>
          </a:bodyPr>
          <a:lstStyle/>
          <a:p>
            <a:pPr lvl="0">
              <a:spcBef>
                <a:spcPts val="0"/>
              </a:spcBef>
              <a:buNone/>
            </a:pPr>
            <a:r>
              <a:rPr lang="en"/>
              <a:t>200 mmscfd</a:t>
            </a:r>
          </a:p>
          <a:p>
            <a:pPr lvl="0">
              <a:spcBef>
                <a:spcPts val="0"/>
              </a:spcBef>
              <a:buNone/>
            </a:pPr>
            <a:r>
              <a:t/>
            </a:r>
            <a:endParaRPr/>
          </a:p>
          <a:p>
            <a:pPr lvl="0">
              <a:spcBef>
                <a:spcPts val="0"/>
              </a:spcBef>
              <a:buNone/>
            </a:pPr>
            <a:r>
              <a:rPr lang="en"/>
              <a:t>Proposed Targa Longhorn Gas Plant</a:t>
            </a:r>
          </a:p>
          <a:p>
            <a:pPr lvl="0">
              <a:spcBef>
                <a:spcPts val="0"/>
              </a:spcBef>
              <a:buNone/>
            </a:pPr>
            <a:r>
              <a:t/>
            </a:r>
            <a:endParaRPr/>
          </a:p>
          <a:p>
            <a:pPr lvl="0">
              <a:spcBef>
                <a:spcPts val="0"/>
              </a:spcBef>
              <a:buNone/>
            </a:pPr>
            <a:r>
              <a:rPr lang="en"/>
              <a:t>More formal OSBL with ISBL to present by another group</a:t>
            </a:r>
          </a:p>
          <a:p>
            <a:pPr lvl="0">
              <a:spcBef>
                <a:spcPts val="0"/>
              </a:spcBef>
              <a:buNone/>
            </a:pPr>
            <a:r>
              <a:t/>
            </a:r>
            <a:endParaRPr/>
          </a:p>
          <a:p>
            <a:pPr lvl="0">
              <a:spcBef>
                <a:spcPts val="0"/>
              </a:spcBef>
              <a:buNone/>
            </a:pPr>
            <a:r>
              <a:rPr lang="en"/>
              <a:t>15 acre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168775" y="316600"/>
            <a:ext cx="8036000" cy="4391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493550" y="1297125"/>
            <a:ext cx="3790374" cy="2927900"/>
          </a:xfrm>
          <a:prstGeom prst="rect">
            <a:avLst/>
          </a:prstGeom>
          <a:noFill/>
          <a:ln>
            <a:noFill/>
          </a:ln>
        </p:spPr>
      </p:pic>
      <p:sp>
        <p:nvSpPr>
          <p:cNvPr id="82" name="Shape 82"/>
          <p:cNvSpPr txBox="1"/>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The Global Production Figures</a:t>
            </a:r>
          </a:p>
        </p:txBody>
      </p:sp>
      <p:pic>
        <p:nvPicPr>
          <p:cNvPr id="83" name="Shape 83"/>
          <p:cNvPicPr preferRelativeResize="0"/>
          <p:nvPr/>
        </p:nvPicPr>
        <p:blipFill rotWithShape="1">
          <a:blip r:embed="rId4">
            <a:alphaModFix/>
          </a:blip>
          <a:srcRect b="0" l="0" r="3044" t="0"/>
          <a:stretch/>
        </p:blipFill>
        <p:spPr>
          <a:xfrm>
            <a:off x="4524999" y="1293050"/>
            <a:ext cx="4349799" cy="25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Cambodia Energy Mix: Total Primary Energy Consumption</a:t>
            </a:r>
          </a:p>
        </p:txBody>
      </p:sp>
      <p:pic>
        <p:nvPicPr>
          <p:cNvPr id="89" name="Shape 89"/>
          <p:cNvPicPr preferRelativeResize="0"/>
          <p:nvPr/>
        </p:nvPicPr>
        <p:blipFill>
          <a:blip r:embed="rId3">
            <a:alphaModFix/>
          </a:blip>
          <a:stretch>
            <a:fillRect/>
          </a:stretch>
        </p:blipFill>
        <p:spPr>
          <a:xfrm>
            <a:off x="3104874" y="1187799"/>
            <a:ext cx="5100699" cy="3569599"/>
          </a:xfrm>
          <a:prstGeom prst="rect">
            <a:avLst/>
          </a:prstGeom>
          <a:noFill/>
          <a:ln>
            <a:noFill/>
          </a:ln>
        </p:spPr>
      </p:pic>
      <p:pic>
        <p:nvPicPr>
          <p:cNvPr id="90" name="Shape 90"/>
          <p:cNvPicPr preferRelativeResize="0"/>
          <p:nvPr/>
        </p:nvPicPr>
        <p:blipFill rotWithShape="1">
          <a:blip r:embed="rId4">
            <a:alphaModFix/>
          </a:blip>
          <a:srcRect b="2735" l="2591" r="2124" t="2603"/>
          <a:stretch/>
        </p:blipFill>
        <p:spPr>
          <a:xfrm>
            <a:off x="670850" y="2015249"/>
            <a:ext cx="2051150" cy="1749224"/>
          </a:xfrm>
          <a:prstGeom prst="rect">
            <a:avLst/>
          </a:prstGeom>
          <a:noFill/>
          <a:ln cap="flat" cmpd="sng" w="19050">
            <a:solidFill>
              <a:schemeClr val="dk2"/>
            </a:solidFill>
            <a:prstDash val="solid"/>
            <a:round/>
            <a:headEnd len="med" w="med" type="none"/>
            <a:tailEnd len="med" w="med" type="none"/>
          </a:ln>
        </p:spPr>
      </p:pic>
      <p:sp>
        <p:nvSpPr>
          <p:cNvPr id="91" name="Shape 91"/>
          <p:cNvSpPr txBox="1"/>
          <p:nvPr/>
        </p:nvSpPr>
        <p:spPr>
          <a:xfrm>
            <a:off x="994575" y="1638000"/>
            <a:ext cx="1403700" cy="318600"/>
          </a:xfrm>
          <a:prstGeom prst="rect">
            <a:avLst/>
          </a:prstGeom>
          <a:noFill/>
          <a:ln>
            <a:noFill/>
          </a:ln>
        </p:spPr>
        <p:txBody>
          <a:bodyPr anchorCtr="0" anchor="t" bIns="91425" lIns="91425" rIns="91425" tIns="91425">
            <a:noAutofit/>
          </a:bodyPr>
          <a:lstStyle/>
          <a:p>
            <a:pPr lvl="0" algn="ctr">
              <a:spcBef>
                <a:spcPts val="0"/>
              </a:spcBef>
              <a:buNone/>
            </a:pPr>
            <a:r>
              <a:rPr lang="en"/>
              <a:t>Oil Statistics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t>Cambodia Energy Demand</a:t>
            </a:r>
          </a:p>
        </p:txBody>
      </p:sp>
      <p:sp>
        <p:nvSpPr>
          <p:cNvPr id="97" name="Shape 97"/>
          <p:cNvSpPr txBox="1"/>
          <p:nvPr>
            <p:ph idx="1" type="body"/>
          </p:nvPr>
        </p:nvSpPr>
        <p:spPr>
          <a:xfrm>
            <a:off x="311700" y="963725"/>
            <a:ext cx="8520600" cy="34164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Low levels of energy access</a:t>
            </a:r>
          </a:p>
          <a:p>
            <a:pPr indent="-228600" lvl="0" marL="457200" rtl="0">
              <a:spcBef>
                <a:spcPts val="0"/>
              </a:spcBef>
              <a:buClr>
                <a:srgbClr val="000000"/>
              </a:buClr>
            </a:pPr>
            <a:r>
              <a:rPr lang="en">
                <a:solidFill>
                  <a:srgbClr val="000000"/>
                </a:solidFill>
              </a:rPr>
              <a:t>Low demand per-capita</a:t>
            </a:r>
          </a:p>
          <a:p>
            <a:pPr indent="-228600" lvl="0" marL="457200" rtl="0">
              <a:spcBef>
                <a:spcPts val="0"/>
              </a:spcBef>
              <a:buClr>
                <a:srgbClr val="000000"/>
              </a:buClr>
            </a:pPr>
            <a:r>
              <a:rPr lang="en">
                <a:solidFill>
                  <a:srgbClr val="000000"/>
                </a:solidFill>
              </a:rPr>
              <a:t>The potential for growth is huge, especially if domestic, </a:t>
            </a:r>
            <a:r>
              <a:rPr lang="en">
                <a:solidFill>
                  <a:srgbClr val="000000"/>
                </a:solidFill>
              </a:rPr>
              <a:t>commercial</a:t>
            </a:r>
            <a:r>
              <a:rPr lang="en">
                <a:solidFill>
                  <a:srgbClr val="000000"/>
                </a:solidFill>
              </a:rPr>
              <a:t> production and infrastructure were to take off. </a:t>
            </a:r>
          </a:p>
          <a:p>
            <a:pPr indent="-228600" lvl="0" marL="457200">
              <a:spcBef>
                <a:spcPts val="0"/>
              </a:spcBef>
              <a:buClr>
                <a:srgbClr val="000000"/>
              </a:buClr>
            </a:pPr>
            <a:r>
              <a:rPr lang="en">
                <a:solidFill>
                  <a:srgbClr val="000000"/>
                </a:solidFill>
              </a:rPr>
              <a:t>Until demand reaches the estimated 250 MMSCFD in 2027, there is a huge demand for NG and it’s by products in SE Asia creating a potential for exports (e.g. Vietnam).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nvSpPr>
        <p:spPr>
          <a:xfrm rot="711428">
            <a:off x="2277079" y="2601126"/>
            <a:ext cx="1460053" cy="8442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600"/>
              <a:t>Sold back to Khmer Gas. Rate??</a:t>
            </a:r>
          </a:p>
        </p:txBody>
      </p:sp>
      <p:sp>
        <p:nvSpPr>
          <p:cNvPr id="103" name="Shape 103"/>
          <p:cNvSpPr txBox="1"/>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The Proposition and Market Study </a:t>
            </a:r>
          </a:p>
          <a:p>
            <a:pPr lvl="0" rtl="0">
              <a:spcBef>
                <a:spcPts val="0"/>
              </a:spcBef>
              <a:buNone/>
            </a:pPr>
            <a:r>
              <a:t/>
            </a:r>
            <a:endParaRPr b="1" sz="2800"/>
          </a:p>
        </p:txBody>
      </p:sp>
      <p:sp>
        <p:nvSpPr>
          <p:cNvPr id="104" name="Shape 104"/>
          <p:cNvSpPr txBox="1"/>
          <p:nvPr/>
        </p:nvSpPr>
        <p:spPr>
          <a:xfrm>
            <a:off x="536575" y="3605825"/>
            <a:ext cx="1720500" cy="694800"/>
          </a:xfrm>
          <a:prstGeom prst="rect">
            <a:avLst/>
          </a:prstGeom>
          <a:solidFill>
            <a:srgbClr val="D9D9D9"/>
          </a:solidFill>
          <a:ln>
            <a:noFill/>
          </a:ln>
        </p:spPr>
        <p:txBody>
          <a:bodyPr anchorCtr="0" anchor="t" bIns="91425" lIns="91425" rIns="91425" tIns="91425">
            <a:noAutofit/>
          </a:bodyPr>
          <a:lstStyle/>
          <a:p>
            <a:pPr lvl="0" rtl="0" algn="ctr">
              <a:spcBef>
                <a:spcPts val="0"/>
              </a:spcBef>
              <a:buNone/>
            </a:pPr>
            <a:r>
              <a:rPr b="1" lang="en" sz="1600"/>
              <a:t>Natural Gas Reservoir</a:t>
            </a:r>
          </a:p>
        </p:txBody>
      </p:sp>
      <p:sp>
        <p:nvSpPr>
          <p:cNvPr id="105" name="Shape 105"/>
          <p:cNvSpPr txBox="1"/>
          <p:nvPr/>
        </p:nvSpPr>
        <p:spPr>
          <a:xfrm>
            <a:off x="644422" y="1671275"/>
            <a:ext cx="1602300" cy="647100"/>
          </a:xfrm>
          <a:prstGeom prst="rect">
            <a:avLst/>
          </a:prstGeom>
          <a:solidFill>
            <a:srgbClr val="F1C232"/>
          </a:solidFill>
          <a:ln>
            <a:noFill/>
          </a:ln>
        </p:spPr>
        <p:txBody>
          <a:bodyPr anchorCtr="0" anchor="t" bIns="91425" lIns="91425" rIns="91425" tIns="91425">
            <a:noAutofit/>
          </a:bodyPr>
          <a:lstStyle/>
          <a:p>
            <a:pPr lvl="0" rtl="0" algn="ctr">
              <a:spcBef>
                <a:spcPts val="0"/>
              </a:spcBef>
              <a:buNone/>
            </a:pPr>
            <a:r>
              <a:rPr b="1" lang="en" sz="1600"/>
              <a:t>Khmer Gas</a:t>
            </a:r>
          </a:p>
        </p:txBody>
      </p:sp>
      <p:sp>
        <p:nvSpPr>
          <p:cNvPr id="106" name="Shape 106"/>
          <p:cNvSpPr txBox="1"/>
          <p:nvPr/>
        </p:nvSpPr>
        <p:spPr>
          <a:xfrm>
            <a:off x="4177050" y="1353650"/>
            <a:ext cx="1720500" cy="1245600"/>
          </a:xfrm>
          <a:prstGeom prst="rect">
            <a:avLst/>
          </a:prstGeom>
          <a:solidFill>
            <a:srgbClr val="93C47D"/>
          </a:solidFill>
          <a:ln>
            <a:noFill/>
          </a:ln>
        </p:spPr>
        <p:txBody>
          <a:bodyPr anchorCtr="0" anchor="t" bIns="91425" lIns="91425" rIns="91425" tIns="91425">
            <a:noAutofit/>
          </a:bodyPr>
          <a:lstStyle/>
          <a:p>
            <a:pPr lvl="0" rtl="0" algn="ctr">
              <a:spcBef>
                <a:spcPts val="0"/>
              </a:spcBef>
              <a:buNone/>
            </a:pPr>
            <a:r>
              <a:rPr b="1" lang="en"/>
              <a:t>Third Party </a:t>
            </a:r>
          </a:p>
          <a:p>
            <a:pPr lvl="0" rtl="0" algn="ctr">
              <a:spcBef>
                <a:spcPts val="0"/>
              </a:spcBef>
              <a:buNone/>
            </a:pPr>
            <a:r>
              <a:rPr b="1" lang="en"/>
              <a:t>(We are going to be carrying out a detailed study on them)</a:t>
            </a:r>
          </a:p>
        </p:txBody>
      </p:sp>
      <p:sp>
        <p:nvSpPr>
          <p:cNvPr id="107" name="Shape 107"/>
          <p:cNvSpPr/>
          <p:nvPr/>
        </p:nvSpPr>
        <p:spPr>
          <a:xfrm rot="-5400000">
            <a:off x="837325" y="2789425"/>
            <a:ext cx="1119000" cy="2367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rot="-1666">
            <a:off x="2388059" y="1850994"/>
            <a:ext cx="1238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txBox="1"/>
          <p:nvPr/>
        </p:nvSpPr>
        <p:spPr>
          <a:xfrm>
            <a:off x="2277050" y="1173250"/>
            <a:ext cx="1460100" cy="6249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rPr b="1" lang="en" sz="1600"/>
              <a:t>Sold to TP at $5/MMBTU</a:t>
            </a:r>
          </a:p>
        </p:txBody>
      </p:sp>
      <p:sp>
        <p:nvSpPr>
          <p:cNvPr id="110" name="Shape 110"/>
          <p:cNvSpPr/>
          <p:nvPr/>
        </p:nvSpPr>
        <p:spPr>
          <a:xfrm>
            <a:off x="5975600" y="1972600"/>
            <a:ext cx="1238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 name="Shape 111"/>
          <p:cNvSpPr/>
          <p:nvPr/>
        </p:nvSpPr>
        <p:spPr>
          <a:xfrm>
            <a:off x="5419850" y="3014875"/>
            <a:ext cx="1460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a:off x="4709125" y="4305400"/>
            <a:ext cx="22923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rot="-10104246">
            <a:off x="2363641" y="2299307"/>
            <a:ext cx="1508897" cy="211631"/>
          </a:xfrm>
          <a:prstGeom prst="rightArrow">
            <a:avLst>
              <a:gd fmla="val 50000" name="adj1"/>
              <a:gd fmla="val 50000" name="adj2"/>
            </a:avLst>
          </a:prstGeom>
          <a:solidFill>
            <a:srgbClr val="741B4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4709125" y="2707325"/>
            <a:ext cx="118200" cy="16371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 name="Shape 115"/>
          <p:cNvSpPr/>
          <p:nvPr/>
        </p:nvSpPr>
        <p:spPr>
          <a:xfrm>
            <a:off x="5301650" y="2652475"/>
            <a:ext cx="118200" cy="5106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 name="Shape 116"/>
          <p:cNvSpPr txBox="1"/>
          <p:nvPr/>
        </p:nvSpPr>
        <p:spPr>
          <a:xfrm>
            <a:off x="7291750" y="1458325"/>
            <a:ext cx="1460100" cy="9342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Propane to nearby LPG bottling plant</a:t>
            </a:r>
            <a:r>
              <a:rPr b="1" lang="en" sz="1600"/>
              <a:t> </a:t>
            </a:r>
          </a:p>
        </p:txBody>
      </p:sp>
      <p:sp>
        <p:nvSpPr>
          <p:cNvPr id="117" name="Shape 117"/>
          <p:cNvSpPr txBox="1"/>
          <p:nvPr/>
        </p:nvSpPr>
        <p:spPr>
          <a:xfrm>
            <a:off x="7001425" y="2706025"/>
            <a:ext cx="1238100" cy="8292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Butanes to Camboco refinery</a:t>
            </a:r>
          </a:p>
        </p:txBody>
      </p:sp>
      <p:sp>
        <p:nvSpPr>
          <p:cNvPr id="118" name="Shape 118"/>
          <p:cNvSpPr txBox="1"/>
          <p:nvPr/>
        </p:nvSpPr>
        <p:spPr>
          <a:xfrm>
            <a:off x="7001425" y="3892400"/>
            <a:ext cx="1134300" cy="9342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Stabilized NGL </a:t>
            </a:r>
            <a:r>
              <a:rPr b="1" lang="en"/>
              <a:t>to Camboco refinery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id="123" name="Shape 123"/>
          <p:cNvPicPr preferRelativeResize="0"/>
          <p:nvPr/>
        </p:nvPicPr>
        <p:blipFill rotWithShape="1">
          <a:blip r:embed="rId3">
            <a:alphaModFix/>
          </a:blip>
          <a:srcRect b="0" l="0" r="3595" t="0"/>
          <a:stretch/>
        </p:blipFill>
        <p:spPr>
          <a:xfrm>
            <a:off x="2123900" y="562575"/>
            <a:ext cx="4233074" cy="4473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nvSpPr>
        <p:spPr>
          <a:xfrm rot="711428">
            <a:off x="2291121" y="2559654"/>
            <a:ext cx="1460053" cy="910391"/>
          </a:xfrm>
          <a:prstGeom prst="rect">
            <a:avLst/>
          </a:prstGeom>
          <a:solidFill>
            <a:srgbClr val="FFFFFF"/>
          </a:solidFill>
          <a:ln cap="flat" cmpd="sng" w="76200">
            <a:solidFill>
              <a:srgbClr val="4C113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600"/>
              <a:t>Sold back to Khmer Gas. Rate??</a:t>
            </a:r>
          </a:p>
        </p:txBody>
      </p:sp>
      <p:sp>
        <p:nvSpPr>
          <p:cNvPr id="129" name="Shape 129"/>
          <p:cNvSpPr txBox="1"/>
          <p:nvPr/>
        </p:nvSpPr>
        <p:spPr>
          <a:xfrm>
            <a:off x="311700" y="445025"/>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t>The Proposition and Market Study </a:t>
            </a:r>
          </a:p>
          <a:p>
            <a:pPr lvl="0" rtl="0">
              <a:spcBef>
                <a:spcPts val="0"/>
              </a:spcBef>
              <a:buNone/>
            </a:pPr>
            <a:r>
              <a:t/>
            </a:r>
            <a:endParaRPr b="1" sz="2800"/>
          </a:p>
        </p:txBody>
      </p:sp>
      <p:sp>
        <p:nvSpPr>
          <p:cNvPr id="130" name="Shape 130"/>
          <p:cNvSpPr txBox="1"/>
          <p:nvPr/>
        </p:nvSpPr>
        <p:spPr>
          <a:xfrm>
            <a:off x="478950" y="3706875"/>
            <a:ext cx="1734300" cy="624900"/>
          </a:xfrm>
          <a:prstGeom prst="rect">
            <a:avLst/>
          </a:prstGeom>
          <a:solidFill>
            <a:srgbClr val="D9D9D9"/>
          </a:solidFill>
          <a:ln>
            <a:noFill/>
          </a:ln>
        </p:spPr>
        <p:txBody>
          <a:bodyPr anchorCtr="0" anchor="t" bIns="91425" lIns="91425" rIns="91425" tIns="91425">
            <a:noAutofit/>
          </a:bodyPr>
          <a:lstStyle/>
          <a:p>
            <a:pPr lvl="0" rtl="0" algn="ctr">
              <a:spcBef>
                <a:spcPts val="0"/>
              </a:spcBef>
              <a:buNone/>
            </a:pPr>
            <a:r>
              <a:rPr b="1" lang="en" sz="1600"/>
              <a:t>Natural Gas Reservoir</a:t>
            </a:r>
          </a:p>
        </p:txBody>
      </p:sp>
      <p:sp>
        <p:nvSpPr>
          <p:cNvPr id="131" name="Shape 131"/>
          <p:cNvSpPr txBox="1"/>
          <p:nvPr/>
        </p:nvSpPr>
        <p:spPr>
          <a:xfrm>
            <a:off x="644423" y="1671275"/>
            <a:ext cx="1658400" cy="572700"/>
          </a:xfrm>
          <a:prstGeom prst="rect">
            <a:avLst/>
          </a:prstGeom>
          <a:solidFill>
            <a:srgbClr val="F1C232"/>
          </a:solidFill>
          <a:ln>
            <a:noFill/>
          </a:ln>
        </p:spPr>
        <p:txBody>
          <a:bodyPr anchorCtr="0" anchor="t" bIns="91425" lIns="91425" rIns="91425" tIns="91425">
            <a:noAutofit/>
          </a:bodyPr>
          <a:lstStyle/>
          <a:p>
            <a:pPr lvl="0" rtl="0" algn="ctr">
              <a:spcBef>
                <a:spcPts val="0"/>
              </a:spcBef>
              <a:buNone/>
            </a:pPr>
            <a:r>
              <a:rPr b="1" lang="en" sz="1600"/>
              <a:t>Khmer Gas</a:t>
            </a:r>
          </a:p>
        </p:txBody>
      </p:sp>
      <p:sp>
        <p:nvSpPr>
          <p:cNvPr id="132" name="Shape 132"/>
          <p:cNvSpPr txBox="1"/>
          <p:nvPr/>
        </p:nvSpPr>
        <p:spPr>
          <a:xfrm>
            <a:off x="4046050" y="1356362"/>
            <a:ext cx="1658400" cy="1168500"/>
          </a:xfrm>
          <a:prstGeom prst="rect">
            <a:avLst/>
          </a:prstGeom>
          <a:solidFill>
            <a:srgbClr val="93C47D"/>
          </a:solidFill>
          <a:ln>
            <a:noFill/>
          </a:ln>
        </p:spPr>
        <p:txBody>
          <a:bodyPr anchorCtr="0" anchor="t" bIns="91425" lIns="91425" rIns="91425" tIns="91425">
            <a:noAutofit/>
          </a:bodyPr>
          <a:lstStyle/>
          <a:p>
            <a:pPr lvl="0" rtl="0" algn="ctr">
              <a:spcBef>
                <a:spcPts val="0"/>
              </a:spcBef>
              <a:buNone/>
            </a:pPr>
            <a:r>
              <a:rPr b="1" lang="en"/>
              <a:t>Third Party </a:t>
            </a:r>
          </a:p>
          <a:p>
            <a:pPr lvl="0" rtl="0" algn="ctr">
              <a:spcBef>
                <a:spcPts val="0"/>
              </a:spcBef>
              <a:buNone/>
            </a:pPr>
            <a:r>
              <a:rPr b="1" lang="en"/>
              <a:t>(We are going to be carrying out a detailed study on them)</a:t>
            </a:r>
          </a:p>
        </p:txBody>
      </p:sp>
      <p:sp>
        <p:nvSpPr>
          <p:cNvPr id="133" name="Shape 133"/>
          <p:cNvSpPr/>
          <p:nvPr/>
        </p:nvSpPr>
        <p:spPr>
          <a:xfrm rot="-5400000">
            <a:off x="864900" y="2768750"/>
            <a:ext cx="1119000" cy="2367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rot="-1666">
            <a:off x="2429359" y="1851869"/>
            <a:ext cx="1238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 name="Shape 135"/>
          <p:cNvSpPr txBox="1"/>
          <p:nvPr/>
        </p:nvSpPr>
        <p:spPr>
          <a:xfrm>
            <a:off x="2374550" y="1198575"/>
            <a:ext cx="1460100" cy="624900"/>
          </a:xfrm>
          <a:prstGeom prst="rect">
            <a:avLst/>
          </a:prstGeom>
          <a:solidFill>
            <a:srgbClr val="FFFFFF"/>
          </a:solidFill>
          <a:ln>
            <a:noFill/>
          </a:ln>
        </p:spPr>
        <p:txBody>
          <a:bodyPr anchorCtr="0" anchor="t" bIns="91425" lIns="91425" rIns="91425" tIns="91425">
            <a:noAutofit/>
          </a:bodyPr>
          <a:lstStyle/>
          <a:p>
            <a:pPr lvl="0" rtl="0" algn="ctr">
              <a:spcBef>
                <a:spcPts val="0"/>
              </a:spcBef>
              <a:buNone/>
            </a:pPr>
            <a:r>
              <a:rPr b="1" lang="en" sz="1600"/>
              <a:t>Sold to TP at $5/MMBTU</a:t>
            </a:r>
          </a:p>
        </p:txBody>
      </p:sp>
      <p:sp>
        <p:nvSpPr>
          <p:cNvPr id="136" name="Shape 136"/>
          <p:cNvSpPr/>
          <p:nvPr/>
        </p:nvSpPr>
        <p:spPr>
          <a:xfrm>
            <a:off x="5777125" y="1834862"/>
            <a:ext cx="1238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5254375" y="2909100"/>
            <a:ext cx="14601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a:off x="4633300" y="4049925"/>
            <a:ext cx="2292300" cy="211500"/>
          </a:xfrm>
          <a:prstGeom prst="righ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9" name="Shape 139"/>
          <p:cNvSpPr/>
          <p:nvPr/>
        </p:nvSpPr>
        <p:spPr>
          <a:xfrm rot="-10104246">
            <a:off x="2350141" y="2241257"/>
            <a:ext cx="1508897" cy="211631"/>
          </a:xfrm>
          <a:prstGeom prst="rightArrow">
            <a:avLst>
              <a:gd fmla="val 50000" name="adj1"/>
              <a:gd fmla="val 50000" name="adj2"/>
            </a:avLst>
          </a:prstGeom>
          <a:solidFill>
            <a:srgbClr val="741B4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4543650" y="2573925"/>
            <a:ext cx="118200" cy="16371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5136175" y="2573925"/>
            <a:ext cx="118200" cy="5106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2" name="Shape 142"/>
          <p:cNvSpPr txBox="1"/>
          <p:nvPr/>
        </p:nvSpPr>
        <p:spPr>
          <a:xfrm>
            <a:off x="7087900" y="1375175"/>
            <a:ext cx="1399500" cy="8985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Propane to nearby LPG bottling plant </a:t>
            </a:r>
          </a:p>
        </p:txBody>
      </p:sp>
      <p:sp>
        <p:nvSpPr>
          <p:cNvPr id="143" name="Shape 143"/>
          <p:cNvSpPr txBox="1"/>
          <p:nvPr/>
        </p:nvSpPr>
        <p:spPr>
          <a:xfrm>
            <a:off x="6772650" y="2631125"/>
            <a:ext cx="1460100" cy="7743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Butanes to Camboco refinery</a:t>
            </a:r>
          </a:p>
        </p:txBody>
      </p:sp>
      <p:sp>
        <p:nvSpPr>
          <p:cNvPr id="144" name="Shape 144"/>
          <p:cNvSpPr txBox="1"/>
          <p:nvPr/>
        </p:nvSpPr>
        <p:spPr>
          <a:xfrm>
            <a:off x="6945150" y="3837975"/>
            <a:ext cx="1115100" cy="774300"/>
          </a:xfrm>
          <a:prstGeom prst="rect">
            <a:avLst/>
          </a:prstGeom>
          <a:solidFill>
            <a:srgbClr val="3C78D8"/>
          </a:solidFill>
          <a:ln>
            <a:noFill/>
          </a:ln>
        </p:spPr>
        <p:txBody>
          <a:bodyPr anchorCtr="0" anchor="t" bIns="91425" lIns="91425" rIns="91425" tIns="91425">
            <a:noAutofit/>
          </a:bodyPr>
          <a:lstStyle/>
          <a:p>
            <a:pPr lvl="0" rtl="0" algn="ctr">
              <a:spcBef>
                <a:spcPts val="0"/>
              </a:spcBef>
              <a:buNone/>
            </a:pPr>
            <a:r>
              <a:rPr b="1" lang="en"/>
              <a:t>Butanes to Camboco refinery</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